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Yu Gothic" panose="020B0400000000000000" pitchFamily="34" charset="-128"/>
      <p:regular r:id="rId33"/>
      <p:bold r:id="rId34"/>
    </p:embeddedFont>
    <p:embeddedFont>
      <p:font typeface="Zen Kaku Gothic New" pitchFamily="2" charset="-128"/>
      <p:regular r:id="rId35"/>
      <p:bold r:id="rId36"/>
    </p:embeddedFont>
    <p:embeddedFont>
      <p:font typeface="Klee One" pitchFamily="2" charset="-128"/>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google.com/forms/d/e/1FAIpQLSc3hxvb26HHcmzeDLtaM4ADtMrscvBkfgB3bMtl_fIoy0aKng/viewform?usp=sf_lin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19d9ab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19d9abd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19d9abdf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19d9abdf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答えは「クリスマス」でした！</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では続いて第３問です。</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ed82a3b26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ed82a3b26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i="1">
                <a:solidFill>
                  <a:schemeClr val="dk1"/>
                </a:solidFill>
              </a:rPr>
              <a:t>「 電車」のオノマトペをお願いします。</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例：「プシュー（扉の開閉音）」「ウォーン（駆動音）」「ガタンゴトン（線路の音）」</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正解が出たら次のスライドへ</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19d9abdf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19d9abdf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答えは「ガチャガチャ」でした！</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以上でアイスブレイクは終わりです！ありがとうございました。</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bcaf60e7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bcaf60e7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それでは、ここから本題です。</a:t>
            </a:r>
            <a:endParaRPr/>
          </a:p>
          <a:p>
            <a:pPr marL="0" lvl="0" indent="0" algn="l" rtl="0">
              <a:spcBef>
                <a:spcPts val="0"/>
              </a:spcBef>
              <a:spcAft>
                <a:spcPts val="0"/>
              </a:spcAft>
              <a:buNone/>
            </a:pPr>
            <a:endParaRPr/>
          </a:p>
          <a:p>
            <a:pPr marL="0" lvl="0" indent="0" algn="l" rtl="0">
              <a:spcBef>
                <a:spcPts val="0"/>
              </a:spcBef>
              <a:spcAft>
                <a:spcPts val="0"/>
              </a:spcAft>
              <a:buNone/>
            </a:pPr>
            <a:r>
              <a:rPr lang="ja"/>
              <a:t>突然ですが、こういうこと、言ったり聞いたりしたことある人〜！は〜い！</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08f3d55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608f3d55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ですが、ちょっと考えてみてください。ここで使われている「ふつう」って、なんでしょうか？</a:t>
            </a:r>
            <a:endParaRPr/>
          </a:p>
          <a:p>
            <a:pPr marL="0" lvl="0" indent="0" algn="l" rtl="0">
              <a:spcBef>
                <a:spcPts val="0"/>
              </a:spcBef>
              <a:spcAft>
                <a:spcPts val="0"/>
              </a:spcAft>
              <a:buNone/>
            </a:pPr>
            <a:r>
              <a:rPr lang="ja"/>
              <a:t>具体的に、どのくらいですか？どんな基準で使いますか？</a:t>
            </a:r>
            <a:endParaRPr/>
          </a:p>
          <a:p>
            <a:pPr marL="0" lvl="0" indent="0" algn="l" rtl="0">
              <a:spcBef>
                <a:spcPts val="0"/>
              </a:spcBef>
              <a:spcAft>
                <a:spcPts val="0"/>
              </a:spcAft>
              <a:buNone/>
            </a:pPr>
            <a:r>
              <a:rPr lang="ja"/>
              <a:t>いつも、どこでも同じものなのかな？ちょっと、もやもやしてきませんか？</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19d9abdf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a19d9abdf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solidFill>
                  <a:schemeClr val="dk1"/>
                </a:solidFill>
              </a:rPr>
              <a:t>本日の目標は、そんな「ふつうってなんだろう？」という問いについて考えることです。</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ja">
                <a:solidFill>
                  <a:schemeClr val="dk1"/>
                </a:solidFill>
              </a:rPr>
              <a:t>いろいろな基準や意味がひとつにまとまってしまう「ふつう」の、怖さと面白さを再発見してみましょう！</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9e84d8af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9e84d8af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ja"/>
              <a:t>「ふつうに美味しい」って言った事ありますよね。それはどんな時に言いましたか？どんな時にいうと思いますか？</a:t>
            </a:r>
            <a:endParaRPr/>
          </a:p>
          <a:p>
            <a:pPr marL="0" lvl="0" indent="0" algn="l" rtl="0">
              <a:spcBef>
                <a:spcPts val="0"/>
              </a:spcBef>
              <a:spcAft>
                <a:spcPts val="0"/>
              </a:spcAft>
              <a:buNone/>
            </a:pPr>
            <a:r>
              <a:rPr lang="ja"/>
              <a:t>グループで1分くらい話し合ってみてください。他の人の意見で気になるものがあった場合は、「どうしてそれがふつうなの？」と聞いてみてください。</a:t>
            </a:r>
            <a:endParaRPr/>
          </a:p>
          <a:p>
            <a:pPr marL="0" lvl="0" indent="0" algn="l" rtl="0">
              <a:spcBef>
                <a:spcPts val="0"/>
              </a:spcBef>
              <a:spcAft>
                <a:spcPts val="0"/>
              </a:spcAft>
              <a:buNone/>
            </a:pPr>
            <a:endParaRPr/>
          </a:p>
          <a:p>
            <a:pPr marL="0" lvl="0" indent="0" algn="l" rtl="0">
              <a:spcBef>
                <a:spcPts val="0"/>
              </a:spcBef>
              <a:spcAft>
                <a:spcPts val="0"/>
              </a:spcAft>
              <a:buNone/>
            </a:pPr>
            <a:r>
              <a:rPr lang="ja" i="1"/>
              <a:t>（１分後、2グループほどに「どのような話し合いがあったのか」意見を聞いてください）</a:t>
            </a:r>
            <a:endParaRPr i="1"/>
          </a:p>
          <a:p>
            <a:pPr marL="0" lvl="0" indent="0" algn="l" rtl="0">
              <a:spcBef>
                <a:spcPts val="0"/>
              </a:spcBef>
              <a:spcAft>
                <a:spcPts val="0"/>
              </a:spcAft>
              <a:buNone/>
            </a:pPr>
            <a:r>
              <a:rPr lang="ja" i="1"/>
              <a:t>（「いい意見ですね」など生徒の発言を肯定する一言を必ずお願いします）</a:t>
            </a: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d2f447a1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d2f447a1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今話してもらった中だけでも、同じふつうの中に違う意味合いがあったかもしれません。</a:t>
            </a:r>
            <a:endParaRPr/>
          </a:p>
          <a:p>
            <a:pPr marL="0" lvl="0" indent="0" algn="l" rtl="0">
              <a:spcBef>
                <a:spcPts val="0"/>
              </a:spcBef>
              <a:spcAft>
                <a:spcPts val="0"/>
              </a:spcAft>
              <a:buNone/>
            </a:pPr>
            <a:r>
              <a:rPr lang="ja"/>
              <a:t>どうしてこんな違いが出てくるのでしょうか？他にはどんなものがあるのでしょうか？</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9bcaf60e7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9bcaf60e7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では、今話してもらった「ふつうに美味しい」以外にも、「ふつう」を使う場面は色々…ありますよね</a:t>
            </a:r>
            <a:endParaRPr/>
          </a:p>
          <a:p>
            <a:pPr marL="0" lvl="0" indent="0" algn="l" rtl="0">
              <a:spcBef>
                <a:spcPts val="0"/>
              </a:spcBef>
              <a:spcAft>
                <a:spcPts val="0"/>
              </a:spcAft>
              <a:buNone/>
            </a:pPr>
            <a:endParaRPr/>
          </a:p>
          <a:p>
            <a:pPr marL="0" lvl="0" indent="0" algn="l" rtl="0">
              <a:spcBef>
                <a:spcPts val="0"/>
              </a:spcBef>
              <a:spcAft>
                <a:spcPts val="0"/>
              </a:spcAft>
              <a:buNone/>
            </a:pPr>
            <a:r>
              <a:rPr lang="ja"/>
              <a:t>どんな時・どんな場面で「ふつう」は使われているのでしょうか？</a:t>
            </a:r>
            <a:endParaRPr/>
          </a:p>
          <a:p>
            <a:pPr marL="0" lvl="0" indent="0" algn="l" rtl="0">
              <a:spcBef>
                <a:spcPts val="0"/>
              </a:spcBef>
              <a:spcAft>
                <a:spcPts val="0"/>
              </a:spcAft>
              <a:buNone/>
            </a:pPr>
            <a:endParaRPr/>
          </a:p>
          <a:p>
            <a:pPr marL="0" lvl="0" indent="0" algn="l" rtl="0">
              <a:spcBef>
                <a:spcPts val="0"/>
              </a:spcBef>
              <a:spcAft>
                <a:spcPts val="0"/>
              </a:spcAft>
              <a:buNone/>
            </a:pPr>
            <a:r>
              <a:rPr lang="ja"/>
              <a:t>「ふつう〜〜」といった感じで、一枚につきひとつ、ふつうを書き出してみてください！</a:t>
            </a:r>
            <a:endParaRPr/>
          </a:p>
          <a:p>
            <a:pPr marL="0" lvl="0" indent="0" algn="l" rtl="0">
              <a:spcBef>
                <a:spcPts val="0"/>
              </a:spcBef>
              <a:spcAft>
                <a:spcPts val="0"/>
              </a:spcAft>
              <a:buNone/>
            </a:pPr>
            <a:endParaRPr/>
          </a:p>
          <a:p>
            <a:pPr marL="0" lvl="0" indent="0" algn="l" rtl="0">
              <a:spcBef>
                <a:spcPts val="0"/>
              </a:spcBef>
              <a:spcAft>
                <a:spcPts val="0"/>
              </a:spcAft>
              <a:buNone/>
            </a:pPr>
            <a:r>
              <a:rPr lang="ja"/>
              <a:t>ひとり２つ以上、思いつく限り付箋に書いてみましょう</a:t>
            </a:r>
            <a:endParaRPr/>
          </a:p>
          <a:p>
            <a:pPr marL="0" lvl="0" indent="0" algn="l" rtl="0">
              <a:spcBef>
                <a:spcPts val="0"/>
              </a:spcBef>
              <a:spcAft>
                <a:spcPts val="0"/>
              </a:spcAft>
              <a:buNone/>
            </a:pPr>
            <a:endParaRPr/>
          </a:p>
          <a:p>
            <a:pPr marL="0" lvl="0" indent="0" algn="l" rtl="0">
              <a:spcBef>
                <a:spcPts val="0"/>
              </a:spcBef>
              <a:spcAft>
                <a:spcPts val="0"/>
              </a:spcAft>
              <a:buNone/>
            </a:pPr>
            <a:r>
              <a:rPr lang="ja"/>
              <a:t>では５分時間を取ります。</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ja" i="1">
                <a:solidFill>
                  <a:schemeClr val="dk1"/>
                </a:solidFill>
              </a:rPr>
              <a:t>例）「ふつうに好き」「ふつうに疲れた」「普通列車」「普通免許」など</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a19d9abdf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a19d9abdf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みなさんこんにちは！</a:t>
            </a:r>
            <a:endParaRPr/>
          </a:p>
          <a:p>
            <a:pPr marL="0" lvl="0" indent="0" algn="l" rtl="0">
              <a:spcBef>
                <a:spcPts val="0"/>
              </a:spcBef>
              <a:spcAft>
                <a:spcPts val="0"/>
              </a:spcAft>
              <a:buNone/>
            </a:pPr>
            <a:r>
              <a:rPr lang="ja"/>
              <a:t>今日はふつうな、ワークショップをはじめていきます、よろしくお願いします。</a:t>
            </a:r>
            <a:endParaRPr/>
          </a:p>
          <a:p>
            <a:pPr marL="0" lvl="0" indent="0" algn="l" rtl="0">
              <a:spcBef>
                <a:spcPts val="0"/>
              </a:spcBef>
              <a:spcAft>
                <a:spcPts val="0"/>
              </a:spcAft>
              <a:buNone/>
            </a:pPr>
            <a:endParaRPr/>
          </a:p>
          <a:p>
            <a:pPr marL="0" lvl="0" indent="0" algn="l" rtl="0">
              <a:spcBef>
                <a:spcPts val="0"/>
              </a:spcBef>
              <a:spcAft>
                <a:spcPts val="0"/>
              </a:spcAft>
              <a:buNone/>
            </a:pPr>
            <a:r>
              <a:rPr lang="ja"/>
              <a:t>まず、ワークショップをするにあたってグループで話し合ってもらいたいので、近くの人と3~4人のグループになって、机をくっつけてください</a:t>
            </a:r>
            <a:endParaRPr/>
          </a:p>
          <a:p>
            <a:pPr marL="0" lvl="0" indent="0" algn="l" rtl="0">
              <a:spcBef>
                <a:spcPts val="0"/>
              </a:spcBef>
              <a:spcAft>
                <a:spcPts val="0"/>
              </a:spcAft>
              <a:buNone/>
            </a:pPr>
            <a:endParaRPr/>
          </a:p>
          <a:p>
            <a:pPr marL="0" lvl="0" indent="0" algn="l" rtl="0">
              <a:spcBef>
                <a:spcPts val="0"/>
              </a:spcBef>
              <a:spcAft>
                <a:spcPts val="0"/>
              </a:spcAft>
              <a:buNone/>
            </a:pPr>
            <a:r>
              <a:rPr lang="ja"/>
              <a:t>ありがとうございます。</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9e84d8af8a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9e84d8af8a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たくさん書き出して、「どんなふつうがあるか」が考えられたと思います。</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書き出したのは全て同じ「ふつう」ですが、実は例えばポジティブな意味に捉えられることもあれば、ネガティブな意味に捉えられることもあるみたいです。</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ja">
                <a:solidFill>
                  <a:schemeClr val="dk1"/>
                </a:solidFill>
              </a:rPr>
              <a:t>では、どうしてこのような意味の違いが生まれるのでしょうか？</a:t>
            </a:r>
            <a:endParaRPr>
              <a:solidFill>
                <a:schemeClr val="dk1"/>
              </a:solidFill>
            </a:endParaRPr>
          </a:p>
          <a:p>
            <a:pPr marL="0" lvl="0" indent="0" algn="l" rtl="0">
              <a:spcBef>
                <a:spcPts val="0"/>
              </a:spcBef>
              <a:spcAft>
                <a:spcPts val="0"/>
              </a:spcAft>
              <a:buNone/>
            </a:pPr>
            <a:r>
              <a:rPr lang="ja">
                <a:solidFill>
                  <a:schemeClr val="dk1"/>
                </a:solidFill>
              </a:rPr>
              <a:t>「どのような時に」「どのような意図で」使うのか、軸を利用して分類・分析してみましょう。</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ja">
                <a:solidFill>
                  <a:schemeClr val="dk1"/>
                </a:solidFill>
              </a:rPr>
              <a:t>やり方を説明しますね</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i="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a19d9abdf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a19d9abdf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まずは、それぞれの付箋にはどのようなことが書かれているのか、よくみてみましょう。</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そうすると、なにか傾向や特徴に気づくことはありませんか？</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その特徴や傾向を軸に当てはめましょう。</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ここでは例として、「ふつう」はポジティブな意味にも、ネガティブな意味にもなりうる、として横軸にこのように記述します。</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皆さんも、パッと軸が思いつかなければ、まずはネガティブ・ポジティブと書いてみてください。</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横軸を記述したら、</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a1a374489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a1a374489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みんなに書き出してもらった「ふつう」を横軸に合わせて分類してください。</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この時点で、どちらが微妙なものは真ん中に配置しても構いません。では一旦ここまで、４分で、やってみてください！</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（４分後）</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分類できましたか？それでは次に縦軸を考えて行きましょう</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e84d8af8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e84d8af8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t>横軸で分類した時に、どちらか微妙で「真ん中の方に置いたもの」とか「まだ分類できていないもの」があると思います。</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ja"/>
              <a:t>そこで、それらを分類することができるような縦軸を考えてみましょう！</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ja"/>
              <a:t>縦軸が決まったら、付箋を再度配置し直して、最終的な完成を目指して、６分再びお願いします！</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19d9abdf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a19d9abdf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9bcaf60e7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9bcaf60e7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ワークシートが完成しましたかね？</a:t>
            </a:r>
            <a:endParaRPr/>
          </a:p>
          <a:p>
            <a:pPr marL="0" lvl="0" indent="0" algn="l" rtl="0">
              <a:spcBef>
                <a:spcPts val="0"/>
              </a:spcBef>
              <a:spcAft>
                <a:spcPts val="0"/>
              </a:spcAft>
              <a:buNone/>
            </a:pPr>
            <a:r>
              <a:rPr lang="ja"/>
              <a:t>それでは、完成したワークシートの共有をお願いします。</a:t>
            </a:r>
            <a:endParaRPr/>
          </a:p>
          <a:p>
            <a:pPr marL="0" lvl="0" indent="0" algn="l" rtl="0">
              <a:spcBef>
                <a:spcPts val="0"/>
              </a:spcBef>
              <a:spcAft>
                <a:spcPts val="0"/>
              </a:spcAft>
              <a:buNone/>
            </a:pPr>
            <a:r>
              <a:rPr lang="ja"/>
              <a:t>「自分たちが考えた縦軸」と「気がついたこと・面白いと思ったこと」をグループの代表者一人が、60秒くらいで話してください。</a:t>
            </a:r>
            <a:endParaRPr/>
          </a:p>
          <a:p>
            <a:pPr marL="0" lvl="0" indent="0" algn="l" rtl="0">
              <a:spcBef>
                <a:spcPts val="0"/>
              </a:spcBef>
              <a:spcAft>
                <a:spcPts val="0"/>
              </a:spcAft>
              <a:buNone/>
            </a:pPr>
            <a:endParaRPr/>
          </a:p>
          <a:p>
            <a:pPr marL="0" lvl="0" indent="0" algn="l" rtl="0">
              <a:spcBef>
                <a:spcPts val="0"/>
              </a:spcBef>
              <a:spcAft>
                <a:spcPts val="0"/>
              </a:spcAft>
              <a:buNone/>
            </a:pPr>
            <a:r>
              <a:rPr lang="ja"/>
              <a:t>最初に1分の準備時間をとります。</a:t>
            </a:r>
            <a:endParaRPr/>
          </a:p>
          <a:p>
            <a:pPr marL="0" lvl="0" indent="0" algn="l" rtl="0">
              <a:spcBef>
                <a:spcPts val="0"/>
              </a:spcBef>
              <a:spcAft>
                <a:spcPts val="0"/>
              </a:spcAft>
              <a:buNone/>
            </a:pPr>
            <a:r>
              <a:rPr lang="ja"/>
              <a:t>ではよろしくお願いします！</a:t>
            </a:r>
            <a:endParaRPr/>
          </a:p>
          <a:p>
            <a:pPr marL="0" lvl="0" indent="0" algn="l" rtl="0">
              <a:spcBef>
                <a:spcPts val="0"/>
              </a:spcBef>
              <a:spcAft>
                <a:spcPts val="0"/>
              </a:spcAft>
              <a:buNone/>
            </a:pPr>
            <a:endParaRPr/>
          </a:p>
          <a:p>
            <a:pPr marL="0" lvl="0" indent="0" algn="l" rtl="0">
              <a:spcBef>
                <a:spcPts val="0"/>
              </a:spcBef>
              <a:spcAft>
                <a:spcPts val="0"/>
              </a:spcAft>
              <a:buNone/>
            </a:pPr>
            <a:r>
              <a:rPr lang="ja" i="1"/>
              <a:t>（１分後、各班順番に共有をしてもらってください。</a:t>
            </a:r>
            <a:r>
              <a:rPr lang="ja" b="1" i="1"/>
              <a:t>話し終わった際に、必ず拍手</a:t>
            </a:r>
            <a:r>
              <a:rPr lang="ja" i="1"/>
              <a:t>をしてもらってください。）</a:t>
            </a:r>
            <a:endParaRPr i="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9d13684e7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9d13684e7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solidFill>
                  <a:schemeClr val="dk1"/>
                </a:solidFill>
              </a:rPr>
              <a:t>皆さん共有ありがとうございました！</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ja">
                <a:solidFill>
                  <a:schemeClr val="dk1"/>
                </a:solidFill>
              </a:rPr>
              <a:t>今話してもらった中だけでも、同じふつうの中に違う意味合いが含まれることが分かったと思います。</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ja">
                <a:solidFill>
                  <a:schemeClr val="dk1"/>
                </a:solidFill>
              </a:rPr>
              <a:t>また、分類・分析をすることで</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「どんなふつうがあるのか」</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「どんなときに使うのか」</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少し分かってきたのではないでしょうか。</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19d9abdf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a19d9abdf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9e84d8af8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9e84d8af8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それでは最後に、冒頭で話しました「ふつう」ってなんだろう？　これに対する答えを、ひとり一つ付箋に書いてください。</a:t>
            </a:r>
            <a:endParaRPr/>
          </a:p>
          <a:p>
            <a:pPr marL="0" lvl="0" indent="0" algn="l" rtl="0">
              <a:spcBef>
                <a:spcPts val="0"/>
              </a:spcBef>
              <a:spcAft>
                <a:spcPts val="0"/>
              </a:spcAft>
              <a:buNone/>
            </a:pPr>
            <a:endParaRPr/>
          </a:p>
          <a:p>
            <a:pPr marL="0" lvl="0" indent="0" algn="l" rtl="0">
              <a:spcBef>
                <a:spcPts val="0"/>
              </a:spcBef>
              <a:spcAft>
                <a:spcPts val="0"/>
              </a:spcAft>
              <a:buNone/>
            </a:pPr>
            <a:r>
              <a:rPr lang="ja"/>
              <a:t>グループのみんなが書けたら、班の中で共有をしてください。</a:t>
            </a:r>
            <a:endParaRPr/>
          </a:p>
          <a:p>
            <a:pPr marL="0" lvl="0" indent="0" algn="l" rtl="0">
              <a:spcBef>
                <a:spcPts val="0"/>
              </a:spcBef>
              <a:spcAft>
                <a:spcPts val="0"/>
              </a:spcAft>
              <a:buNone/>
            </a:pPr>
            <a:endParaRPr/>
          </a:p>
          <a:p>
            <a:pPr marL="0" lvl="0" indent="0" algn="l" rtl="0">
              <a:spcBef>
                <a:spcPts val="0"/>
              </a:spcBef>
              <a:spcAft>
                <a:spcPts val="0"/>
              </a:spcAft>
              <a:buNone/>
            </a:pPr>
            <a:r>
              <a:rPr lang="ja"/>
              <a:t>それでは２分、お願いします。</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19d9abdf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a19d9abdf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a90a5f20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a90a5f20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9bcaf60e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9bcaf60e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QRコードのリンク先: </a:t>
            </a:r>
            <a:r>
              <a:rPr lang="ja" u="sng">
                <a:solidFill>
                  <a:schemeClr val="hlink"/>
                </a:solidFill>
                <a:hlinkClick r:id="rId3"/>
              </a:rPr>
              <a:t>https://docs.google.com/forms/d/e/1FAIpQLSc3hxvb26HHcmzeDLtaM4ADtMrscvBkfgB3bMtl_fIoy0aKng/viewform?usp=sf_link</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d13684e7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d13684e7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t>まず最初に、今日の授業で守ってほしい「思いやり」を一つだけ伝えますね。</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ja"/>
              <a:t>それは「否定しないよ」です。</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ja"/>
              <a:t>話し合いをする上で、相手の意見を真っ向から否定するのではなく、しっかりと尊重して、違和感を感じた時は「なんでそう思ったのー？」と深掘りしていくようにして行きましょう！</a:t>
            </a:r>
            <a:endParaRPr/>
          </a:p>
          <a:p>
            <a:pPr marL="0" lvl="0" indent="0" algn="l" rtl="0">
              <a:spcBef>
                <a:spcPts val="0"/>
              </a:spcBef>
              <a:spcAft>
                <a:spcPts val="0"/>
              </a:spcAft>
              <a:buClr>
                <a:schemeClr val="dk1"/>
              </a:buClr>
              <a:buSzPts val="1100"/>
              <a:buFont typeface="Arial"/>
              <a:buNone/>
            </a:pPr>
            <a:r>
              <a:rPr lang="ja"/>
              <a:t>お互いが話しやすい雰囲気作りをお願いします</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19d9abd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19d9abd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9e84d8af8a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9e84d8af8a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アイスブレイク！として「オノマトペゲーム」をやりましょう！</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オノマトペって知ってますか？</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例えば「ザーザー」これは雨のオノマトペです。または「かちゃかちゃ、タタ」これはパソコンのオノマトペです。</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こんな感じで私がオノマトペを言いますので、何のオノマトペかわかったら早押しで回答をお願いします</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また、回答する際は、右上の図の★の位置に座っている人が代表で挙手をしてください。</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ルールわかりましたか？では第１問です！</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2問</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 電車</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 クリスマス</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 （ガチャガチャ）</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出題者のオノマトペを聞いて、何を表現しているか分かったら、グループの代表者が挙手をして回答！</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早押しなので、何度でも回答してよし！</a:t>
            </a: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代表者は、グループ席の端っこの人（★）</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アイスブレイクで5分</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848af26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848af26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i="1">
                <a:solidFill>
                  <a:schemeClr val="dk1"/>
                </a:solidFill>
              </a:rPr>
              <a:t>「 電車」のオノマトペをお願いします。</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例：「プシュー（扉の開閉音）」「ウォーン（駆動音）」「ガタンゴトン（線路の音）」</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正解が出たら次のスライドへ</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a19d9abd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a19d9abd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rPr>
              <a:t>答えは「電車」でした！</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ja">
                <a:solidFill>
                  <a:schemeClr val="dk1"/>
                </a:solidFill>
              </a:rPr>
              <a:t>では続いて第２問です。</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d82a3b2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d82a3b2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i="1">
                <a:solidFill>
                  <a:schemeClr val="dk1"/>
                </a:solidFill>
              </a:rPr>
              <a:t>「 電車」のオノマトペをお願いします。</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例：「プシュー（扉の開閉音）」「ウォーン（駆動音）」「ガタンゴトン（線路の音）」</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ja" i="1">
                <a:solidFill>
                  <a:schemeClr val="dk1"/>
                </a:solidFill>
              </a:rPr>
              <a:t>正解が出たら次のスライドへ</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53"/>
        <p:cNvGrpSpPr/>
        <p:nvPr/>
      </p:nvGrpSpPr>
      <p:grpSpPr>
        <a:xfrm>
          <a:off x="0" y="0"/>
          <a:ext cx="0" cy="0"/>
          <a:chOff x="0" y="0"/>
          <a:chExt cx="0" cy="0"/>
        </a:xfrm>
      </p:grpSpPr>
      <p:sp>
        <p:nvSpPr>
          <p:cNvPr id="54" name="Google Shape;54;p13"/>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Yu Gothic" panose="020B0400000000000000" pitchFamily="34" charset="-128"/>
              <a:ea typeface="Yu Gothic" panose="020B0400000000000000" pitchFamily="34" charset="-128"/>
            </a:endParaRPr>
          </a:p>
        </p:txBody>
      </p:sp>
      <p:sp>
        <p:nvSpPr>
          <p:cNvPr id="55" name="Google Shape;55;p13"/>
          <p:cNvSpPr txBox="1"/>
          <p:nvPr/>
        </p:nvSpPr>
        <p:spPr>
          <a:xfrm>
            <a:off x="2021850" y="2394750"/>
            <a:ext cx="5100300" cy="43855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ja" sz="1100" dirty="0">
                <a:solidFill>
                  <a:schemeClr val="dk1"/>
                </a:solidFill>
                <a:latin typeface="Yu Gothic" panose="020B0400000000000000" pitchFamily="34" charset="-128"/>
                <a:ea typeface="Yu Gothic" panose="020B0400000000000000" pitchFamily="34" charset="-128"/>
              </a:rPr>
              <a:t>最終更新: 202</a:t>
            </a:r>
            <a:r>
              <a:rPr lang="en-US" altLang="ja" sz="1100" dirty="0">
                <a:solidFill>
                  <a:schemeClr val="dk1"/>
                </a:solidFill>
                <a:latin typeface="Yu Gothic" panose="020B0400000000000000" pitchFamily="34" charset="-128"/>
                <a:ea typeface="Yu Gothic" panose="020B0400000000000000" pitchFamily="34" charset="-128"/>
              </a:rPr>
              <a:t>4</a:t>
            </a:r>
            <a:r>
              <a:rPr lang="ja" sz="1100" dirty="0">
                <a:solidFill>
                  <a:schemeClr val="dk1"/>
                </a:solidFill>
                <a:latin typeface="Yu Gothic" panose="020B0400000000000000" pitchFamily="34" charset="-128"/>
                <a:ea typeface="Yu Gothic" panose="020B0400000000000000" pitchFamily="34" charset="-128"/>
              </a:rPr>
              <a:t>年1月</a:t>
            </a:r>
            <a:r>
              <a:rPr lang="en-US" altLang="ja" sz="1100" dirty="0">
                <a:solidFill>
                  <a:schemeClr val="dk1"/>
                </a:solidFill>
                <a:latin typeface="Yu Gothic" panose="020B0400000000000000" pitchFamily="34" charset="-128"/>
                <a:ea typeface="Yu Gothic" panose="020B0400000000000000" pitchFamily="34" charset="-128"/>
              </a:rPr>
              <a:t>9</a:t>
            </a:r>
            <a:r>
              <a:rPr lang="ja" sz="1100" dirty="0">
                <a:solidFill>
                  <a:schemeClr val="dk1"/>
                </a:solidFill>
                <a:latin typeface="Yu Gothic" panose="020B0400000000000000" pitchFamily="34" charset="-128"/>
                <a:ea typeface="Yu Gothic" panose="020B0400000000000000" pitchFamily="34" charset="-128"/>
              </a:rPr>
              <a:t>日</a:t>
            </a:r>
            <a:endParaRPr sz="1800" dirty="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41"/>
        <p:cNvGrpSpPr/>
        <p:nvPr/>
      </p:nvGrpSpPr>
      <p:grpSpPr>
        <a:xfrm>
          <a:off x="0" y="0"/>
          <a:ext cx="0" cy="0"/>
          <a:chOff x="0" y="0"/>
          <a:chExt cx="0" cy="0"/>
        </a:xfrm>
      </p:grpSpPr>
      <p:sp>
        <p:nvSpPr>
          <p:cNvPr id="142" name="Google Shape;142;p22"/>
          <p:cNvSpPr txBox="1"/>
          <p:nvPr/>
        </p:nvSpPr>
        <p:spPr>
          <a:xfrm>
            <a:off x="2491350" y="440000"/>
            <a:ext cx="4161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第２問</a:t>
            </a:r>
            <a:endParaRPr sz="1800" b="1">
              <a:solidFill>
                <a:schemeClr val="lt1"/>
              </a:solidFill>
              <a:latin typeface="Yu Gothic" panose="020B0400000000000000" pitchFamily="34" charset="-128"/>
              <a:ea typeface="Yu Gothic" panose="020B0400000000000000" pitchFamily="34" charset="-128"/>
            </a:endParaRPr>
          </a:p>
        </p:txBody>
      </p:sp>
      <p:cxnSp>
        <p:nvCxnSpPr>
          <p:cNvPr id="143" name="Google Shape;143;p22"/>
          <p:cNvCxnSpPr/>
          <p:nvPr/>
        </p:nvCxnSpPr>
        <p:spPr>
          <a:xfrm>
            <a:off x="3404250" y="994100"/>
            <a:ext cx="2335500" cy="0"/>
          </a:xfrm>
          <a:prstGeom prst="straightConnector1">
            <a:avLst/>
          </a:prstGeom>
          <a:noFill/>
          <a:ln w="38100" cap="flat" cmpd="sng">
            <a:solidFill>
              <a:schemeClr val="lt1"/>
            </a:solidFill>
            <a:prstDash val="solid"/>
            <a:round/>
            <a:headEnd type="none" w="med" len="med"/>
            <a:tailEnd type="none" w="med" len="med"/>
          </a:ln>
        </p:spPr>
      </p:cxnSp>
      <p:sp>
        <p:nvSpPr>
          <p:cNvPr id="144" name="Google Shape;144;p22"/>
          <p:cNvSpPr txBox="1"/>
          <p:nvPr/>
        </p:nvSpPr>
        <p:spPr>
          <a:xfrm>
            <a:off x="2491350" y="2308550"/>
            <a:ext cx="416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クリスマス</a:t>
            </a:r>
            <a:endParaRPr sz="36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48"/>
        <p:cNvGrpSpPr/>
        <p:nvPr/>
      </p:nvGrpSpPr>
      <p:grpSpPr>
        <a:xfrm>
          <a:off x="0" y="0"/>
          <a:ext cx="0" cy="0"/>
          <a:chOff x="0" y="0"/>
          <a:chExt cx="0" cy="0"/>
        </a:xfrm>
      </p:grpSpPr>
      <p:sp>
        <p:nvSpPr>
          <p:cNvPr id="149" name="Google Shape;149;p23"/>
          <p:cNvSpPr txBox="1"/>
          <p:nvPr/>
        </p:nvSpPr>
        <p:spPr>
          <a:xfrm>
            <a:off x="2491350" y="1806450"/>
            <a:ext cx="416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第３問</a:t>
            </a:r>
            <a:endParaRPr sz="3600" b="1">
              <a:solidFill>
                <a:schemeClr val="lt1"/>
              </a:solidFill>
              <a:latin typeface="Yu Gothic" panose="020B0400000000000000" pitchFamily="34" charset="-128"/>
              <a:ea typeface="Yu Gothic" panose="020B0400000000000000" pitchFamily="34" charset="-128"/>
            </a:endParaRPr>
          </a:p>
        </p:txBody>
      </p:sp>
      <p:cxnSp>
        <p:nvCxnSpPr>
          <p:cNvPr id="150" name="Google Shape;150;p23"/>
          <p:cNvCxnSpPr/>
          <p:nvPr/>
        </p:nvCxnSpPr>
        <p:spPr>
          <a:xfrm>
            <a:off x="2567975" y="2645150"/>
            <a:ext cx="3958500" cy="0"/>
          </a:xfrm>
          <a:prstGeom prst="straightConnector1">
            <a:avLst/>
          </a:prstGeom>
          <a:noFill/>
          <a:ln w="38100" cap="flat" cmpd="sng">
            <a:solidFill>
              <a:schemeClr val="lt1"/>
            </a:solidFill>
            <a:prstDash val="solid"/>
            <a:round/>
            <a:headEnd type="none" w="med" len="med"/>
            <a:tailEnd type="none" w="med" len="med"/>
          </a:ln>
        </p:spPr>
      </p:cxnSp>
      <p:sp>
        <p:nvSpPr>
          <p:cNvPr id="151" name="Google Shape;151;p23"/>
          <p:cNvSpPr/>
          <p:nvPr/>
        </p:nvSpPr>
        <p:spPr>
          <a:xfrm>
            <a:off x="4327300" y="2824950"/>
            <a:ext cx="494700" cy="470100"/>
          </a:xfrm>
          <a:prstGeom prst="star5">
            <a:avLst>
              <a:gd name="adj" fmla="val 19098"/>
              <a:gd name="hf" fmla="val 105146"/>
              <a:gd name="vf" fmla="val 110557"/>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52" name="Google Shape;152;p23"/>
          <p:cNvSpPr/>
          <p:nvPr/>
        </p:nvSpPr>
        <p:spPr>
          <a:xfrm>
            <a:off x="4999325" y="2824950"/>
            <a:ext cx="494700" cy="470100"/>
          </a:xfrm>
          <a:prstGeom prst="star5">
            <a:avLst>
              <a:gd name="adj" fmla="val 19098"/>
              <a:gd name="hf" fmla="val 105146"/>
              <a:gd name="vf" fmla="val 110557"/>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53" name="Google Shape;153;p23"/>
          <p:cNvSpPr/>
          <p:nvPr/>
        </p:nvSpPr>
        <p:spPr>
          <a:xfrm>
            <a:off x="5671350" y="2824950"/>
            <a:ext cx="494700" cy="470100"/>
          </a:xfrm>
          <a:prstGeom prst="star5">
            <a:avLst>
              <a:gd name="adj" fmla="val 19098"/>
              <a:gd name="hf" fmla="val 105146"/>
              <a:gd name="vf" fmla="val 110557"/>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54" name="Google Shape;154;p23"/>
          <p:cNvSpPr txBox="1"/>
          <p:nvPr/>
        </p:nvSpPr>
        <p:spPr>
          <a:xfrm>
            <a:off x="2928400" y="2824950"/>
            <a:ext cx="139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b="1">
                <a:solidFill>
                  <a:schemeClr val="lt1"/>
                </a:solidFill>
                <a:latin typeface="Yu Gothic" panose="020B0400000000000000" pitchFamily="34" charset="-128"/>
                <a:ea typeface="Yu Gothic" panose="020B0400000000000000" pitchFamily="34" charset="-128"/>
              </a:rPr>
              <a:t>難易度</a:t>
            </a:r>
            <a:endParaRPr sz="24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58"/>
        <p:cNvGrpSpPr/>
        <p:nvPr/>
      </p:nvGrpSpPr>
      <p:grpSpPr>
        <a:xfrm>
          <a:off x="0" y="0"/>
          <a:ext cx="0" cy="0"/>
          <a:chOff x="0" y="0"/>
          <a:chExt cx="0" cy="0"/>
        </a:xfrm>
      </p:grpSpPr>
      <p:sp>
        <p:nvSpPr>
          <p:cNvPr id="159" name="Google Shape;159;p24"/>
          <p:cNvSpPr txBox="1"/>
          <p:nvPr/>
        </p:nvSpPr>
        <p:spPr>
          <a:xfrm>
            <a:off x="2491350" y="440000"/>
            <a:ext cx="4161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第３問</a:t>
            </a:r>
            <a:endParaRPr sz="1800" b="1">
              <a:solidFill>
                <a:schemeClr val="lt1"/>
              </a:solidFill>
              <a:latin typeface="Yu Gothic" panose="020B0400000000000000" pitchFamily="34" charset="-128"/>
              <a:ea typeface="Yu Gothic" panose="020B0400000000000000" pitchFamily="34" charset="-128"/>
            </a:endParaRPr>
          </a:p>
        </p:txBody>
      </p:sp>
      <p:cxnSp>
        <p:nvCxnSpPr>
          <p:cNvPr id="160" name="Google Shape;160;p24"/>
          <p:cNvCxnSpPr/>
          <p:nvPr/>
        </p:nvCxnSpPr>
        <p:spPr>
          <a:xfrm>
            <a:off x="3404250" y="994100"/>
            <a:ext cx="2335500" cy="0"/>
          </a:xfrm>
          <a:prstGeom prst="straightConnector1">
            <a:avLst/>
          </a:prstGeom>
          <a:noFill/>
          <a:ln w="38100" cap="flat" cmpd="sng">
            <a:solidFill>
              <a:schemeClr val="lt1"/>
            </a:solidFill>
            <a:prstDash val="solid"/>
            <a:round/>
            <a:headEnd type="none" w="med" len="med"/>
            <a:tailEnd type="none" w="med" len="med"/>
          </a:ln>
        </p:spPr>
      </p:cxnSp>
      <p:sp>
        <p:nvSpPr>
          <p:cNvPr id="161" name="Google Shape;161;p24"/>
          <p:cNvSpPr txBox="1"/>
          <p:nvPr/>
        </p:nvSpPr>
        <p:spPr>
          <a:xfrm>
            <a:off x="2491350" y="2308550"/>
            <a:ext cx="416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ガチャガチャ</a:t>
            </a:r>
            <a:endParaRPr sz="36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65"/>
        <p:cNvGrpSpPr/>
        <p:nvPr/>
      </p:nvGrpSpPr>
      <p:grpSpPr>
        <a:xfrm>
          <a:off x="0" y="0"/>
          <a:ext cx="0" cy="0"/>
          <a:chOff x="0" y="0"/>
          <a:chExt cx="0" cy="0"/>
        </a:xfrm>
      </p:grpSpPr>
      <p:grpSp>
        <p:nvGrpSpPr>
          <p:cNvPr id="166" name="Google Shape;166;p25"/>
          <p:cNvGrpSpPr/>
          <p:nvPr/>
        </p:nvGrpSpPr>
        <p:grpSpPr>
          <a:xfrm>
            <a:off x="647848" y="482468"/>
            <a:ext cx="3047042" cy="958495"/>
            <a:chOff x="1160075" y="2681150"/>
            <a:chExt cx="4947300" cy="1686600"/>
          </a:xfrm>
        </p:grpSpPr>
        <p:sp>
          <p:nvSpPr>
            <p:cNvPr id="167" name="Google Shape;167;p25"/>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ふつうに楽しかった</a:t>
              </a:r>
              <a:endParaRPr sz="1800" b="1">
                <a:latin typeface="Yu Gothic" panose="020B0400000000000000" pitchFamily="34" charset="-128"/>
                <a:ea typeface="Yu Gothic" panose="020B0400000000000000" pitchFamily="34" charset="-128"/>
                <a:cs typeface="Noto Sans SemiBold"/>
                <a:sym typeface="Noto Sans SemiBold"/>
              </a:endParaRPr>
            </a:p>
          </p:txBody>
        </p:sp>
        <p:sp>
          <p:nvSpPr>
            <p:cNvPr id="168" name="Google Shape;168;p25"/>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Yu Gothic" panose="020B0400000000000000" pitchFamily="34" charset="-128"/>
                <a:ea typeface="Yu Gothic" panose="020B0400000000000000" pitchFamily="34" charset="-128"/>
                <a:cs typeface="Noto Sans SemiBold"/>
                <a:sym typeface="Noto Sans SemiBold"/>
              </a:endParaRPr>
            </a:p>
          </p:txBody>
        </p:sp>
      </p:grpSp>
      <p:grpSp>
        <p:nvGrpSpPr>
          <p:cNvPr id="169" name="Google Shape;169;p25"/>
          <p:cNvGrpSpPr/>
          <p:nvPr/>
        </p:nvGrpSpPr>
        <p:grpSpPr>
          <a:xfrm>
            <a:off x="1561255" y="1634604"/>
            <a:ext cx="3320133" cy="958495"/>
            <a:chOff x="1160075" y="2681150"/>
            <a:chExt cx="4947300" cy="1686600"/>
          </a:xfrm>
        </p:grpSpPr>
        <p:sp>
          <p:nvSpPr>
            <p:cNvPr id="170" name="Google Shape;170;p25"/>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ふつうにおしゃれだね</a:t>
              </a:r>
              <a:endParaRPr sz="1800" b="1">
                <a:solidFill>
                  <a:schemeClr val="dk2"/>
                </a:solidFill>
                <a:latin typeface="Yu Gothic" panose="020B0400000000000000" pitchFamily="34" charset="-128"/>
                <a:ea typeface="Yu Gothic" panose="020B0400000000000000" pitchFamily="34" charset="-128"/>
                <a:cs typeface="Noto Sans SemiBold"/>
                <a:sym typeface="Noto Sans SemiBold"/>
              </a:endParaRPr>
            </a:p>
          </p:txBody>
        </p:sp>
        <p:sp>
          <p:nvSpPr>
            <p:cNvPr id="171" name="Google Shape;171;p25"/>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Yu Gothic" panose="020B0400000000000000" pitchFamily="34" charset="-128"/>
                <a:ea typeface="Yu Gothic" panose="020B0400000000000000" pitchFamily="34" charset="-128"/>
                <a:cs typeface="Noto Sans SemiBold"/>
                <a:sym typeface="Noto Sans SemiBold"/>
              </a:endParaRPr>
            </a:p>
          </p:txBody>
        </p:sp>
      </p:grpSp>
      <p:grpSp>
        <p:nvGrpSpPr>
          <p:cNvPr id="172" name="Google Shape;172;p25"/>
          <p:cNvGrpSpPr/>
          <p:nvPr/>
        </p:nvGrpSpPr>
        <p:grpSpPr>
          <a:xfrm>
            <a:off x="1060948" y="2786729"/>
            <a:ext cx="2633943" cy="958495"/>
            <a:chOff x="1160075" y="2681150"/>
            <a:chExt cx="4947300" cy="1686600"/>
          </a:xfrm>
        </p:grpSpPr>
        <p:sp>
          <p:nvSpPr>
            <p:cNvPr id="173" name="Google Shape;173;p25"/>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ふつうの格好</a:t>
              </a:r>
              <a:endParaRPr sz="1800" b="1">
                <a:latin typeface="Yu Gothic" panose="020B0400000000000000" pitchFamily="34" charset="-128"/>
                <a:ea typeface="Yu Gothic" panose="020B0400000000000000" pitchFamily="34" charset="-128"/>
                <a:cs typeface="Noto Sans SemiBold"/>
                <a:sym typeface="Noto Sans SemiBold"/>
              </a:endParaRPr>
            </a:p>
          </p:txBody>
        </p:sp>
        <p:sp>
          <p:nvSpPr>
            <p:cNvPr id="174" name="Google Shape;174;p25"/>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Yu Gothic" panose="020B0400000000000000" pitchFamily="34" charset="-128"/>
                <a:ea typeface="Yu Gothic" panose="020B0400000000000000" pitchFamily="34" charset="-128"/>
                <a:cs typeface="Noto Sans SemiBold"/>
                <a:sym typeface="Noto Sans SemiBold"/>
              </a:endParaRPr>
            </a:p>
          </p:txBody>
        </p:sp>
      </p:grpSp>
      <p:grpSp>
        <p:nvGrpSpPr>
          <p:cNvPr id="175" name="Google Shape;175;p25"/>
          <p:cNvGrpSpPr/>
          <p:nvPr/>
        </p:nvGrpSpPr>
        <p:grpSpPr>
          <a:xfrm>
            <a:off x="4564348" y="399293"/>
            <a:ext cx="3047042" cy="958495"/>
            <a:chOff x="1160075" y="2681150"/>
            <a:chExt cx="4947300" cy="1686600"/>
          </a:xfrm>
        </p:grpSpPr>
        <p:sp>
          <p:nvSpPr>
            <p:cNvPr id="176" name="Google Shape;176;p25"/>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ふつうだったら...</a:t>
              </a:r>
              <a:endParaRPr sz="1800" b="1">
                <a:latin typeface="Yu Gothic" panose="020B0400000000000000" pitchFamily="34" charset="-128"/>
                <a:ea typeface="Yu Gothic" panose="020B0400000000000000" pitchFamily="34" charset="-128"/>
                <a:cs typeface="Noto Sans SemiBold"/>
                <a:sym typeface="Noto Sans SemiBold"/>
              </a:endParaRPr>
            </a:p>
          </p:txBody>
        </p:sp>
        <p:sp>
          <p:nvSpPr>
            <p:cNvPr id="177" name="Google Shape;177;p25"/>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Yu Gothic" panose="020B0400000000000000" pitchFamily="34" charset="-128"/>
                <a:ea typeface="Yu Gothic" panose="020B0400000000000000" pitchFamily="34" charset="-128"/>
                <a:cs typeface="Noto Sans SemiBold"/>
                <a:sym typeface="Noto Sans SemiBold"/>
              </a:endParaRPr>
            </a:p>
          </p:txBody>
        </p:sp>
      </p:grpSp>
      <p:grpSp>
        <p:nvGrpSpPr>
          <p:cNvPr id="178" name="Google Shape;178;p25"/>
          <p:cNvGrpSpPr/>
          <p:nvPr/>
        </p:nvGrpSpPr>
        <p:grpSpPr>
          <a:xfrm>
            <a:off x="4058476" y="2786762"/>
            <a:ext cx="4150489" cy="958488"/>
            <a:chOff x="1160079" y="2681162"/>
            <a:chExt cx="6738900" cy="1686588"/>
          </a:xfrm>
        </p:grpSpPr>
        <p:sp>
          <p:nvSpPr>
            <p:cNvPr id="179" name="Google Shape;179;p25"/>
            <p:cNvSpPr/>
            <p:nvPr/>
          </p:nvSpPr>
          <p:spPr>
            <a:xfrm>
              <a:off x="1160079" y="2681162"/>
              <a:ext cx="67389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ふつうにやっただけだよ笑</a:t>
              </a:r>
              <a:endParaRPr sz="1800" b="1">
                <a:latin typeface="Yu Gothic" panose="020B0400000000000000" pitchFamily="34" charset="-128"/>
                <a:ea typeface="Yu Gothic" panose="020B0400000000000000" pitchFamily="34" charset="-128"/>
                <a:cs typeface="Noto Sans SemiBold"/>
                <a:sym typeface="Noto Sans SemiBold"/>
              </a:endParaRPr>
            </a:p>
          </p:txBody>
        </p:sp>
        <p:sp>
          <p:nvSpPr>
            <p:cNvPr id="180" name="Google Shape;180;p25"/>
            <p:cNvSpPr/>
            <p:nvPr/>
          </p:nvSpPr>
          <p:spPr>
            <a:xfrm>
              <a:off x="4273648"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Yu Gothic" panose="020B0400000000000000" pitchFamily="34" charset="-128"/>
                <a:ea typeface="Yu Gothic" panose="020B0400000000000000" pitchFamily="34" charset="-128"/>
                <a:cs typeface="Noto Sans SemiBold"/>
                <a:sym typeface="Noto Sans SemiBold"/>
              </a:endParaRPr>
            </a:p>
          </p:txBody>
        </p:sp>
      </p:grpSp>
      <p:sp>
        <p:nvSpPr>
          <p:cNvPr id="181" name="Google Shape;181;p25"/>
          <p:cNvSpPr txBox="1"/>
          <p:nvPr/>
        </p:nvSpPr>
        <p:spPr>
          <a:xfrm>
            <a:off x="2170350" y="4146075"/>
            <a:ext cx="48033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rPr>
              <a:t>こんなこと、言ったり聞いたことある人！✋</a:t>
            </a:r>
            <a:endParaRPr sz="1800" b="1">
              <a:solidFill>
                <a:schemeClr val="dk2"/>
              </a:solidFill>
              <a:latin typeface="Yu Gothic" panose="020B0400000000000000" pitchFamily="34" charset="-128"/>
              <a:ea typeface="Yu Gothic" panose="020B0400000000000000" pitchFamily="34" charset="-128"/>
            </a:endParaRPr>
          </a:p>
        </p:txBody>
      </p:sp>
      <p:grpSp>
        <p:nvGrpSpPr>
          <p:cNvPr id="182" name="Google Shape;182;p25"/>
          <p:cNvGrpSpPr/>
          <p:nvPr/>
        </p:nvGrpSpPr>
        <p:grpSpPr>
          <a:xfrm>
            <a:off x="5449098" y="1593018"/>
            <a:ext cx="3047042" cy="958495"/>
            <a:chOff x="1160075" y="2681150"/>
            <a:chExt cx="4947300" cy="1686600"/>
          </a:xfrm>
        </p:grpSpPr>
        <p:sp>
          <p:nvSpPr>
            <p:cNvPr id="183" name="Google Shape;183;p25"/>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ふつうくらいでお願い</a:t>
              </a:r>
              <a:endParaRPr sz="1800" b="1">
                <a:latin typeface="Yu Gothic" panose="020B0400000000000000" pitchFamily="34" charset="-128"/>
                <a:ea typeface="Yu Gothic" panose="020B0400000000000000" pitchFamily="34" charset="-128"/>
                <a:cs typeface="Noto Sans SemiBold"/>
                <a:sym typeface="Noto Sans SemiBold"/>
              </a:endParaRPr>
            </a:p>
          </p:txBody>
        </p:sp>
        <p:sp>
          <p:nvSpPr>
            <p:cNvPr id="184" name="Google Shape;184;p25"/>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latin typeface="Yu Gothic" panose="020B0400000000000000" pitchFamily="34" charset="-128"/>
                <a:ea typeface="Yu Gothic" panose="020B0400000000000000" pitchFamily="34" charset="-128"/>
                <a:cs typeface="Noto Sans SemiBold"/>
                <a:sym typeface="Noto Sans SemiBold"/>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88"/>
        <p:cNvGrpSpPr/>
        <p:nvPr/>
      </p:nvGrpSpPr>
      <p:grpSpPr>
        <a:xfrm>
          <a:off x="0" y="0"/>
          <a:ext cx="0" cy="0"/>
          <a:chOff x="0" y="0"/>
          <a:chExt cx="0" cy="0"/>
        </a:xfrm>
      </p:grpSpPr>
      <p:grpSp>
        <p:nvGrpSpPr>
          <p:cNvPr id="189" name="Google Shape;189;p26"/>
          <p:cNvGrpSpPr/>
          <p:nvPr/>
        </p:nvGrpSpPr>
        <p:grpSpPr>
          <a:xfrm>
            <a:off x="2212125" y="1259525"/>
            <a:ext cx="4947300" cy="1686600"/>
            <a:chOff x="2098350" y="1145150"/>
            <a:chExt cx="4947300" cy="1686600"/>
          </a:xfrm>
        </p:grpSpPr>
        <p:sp>
          <p:nvSpPr>
            <p:cNvPr id="190" name="Google Shape;190;p26"/>
            <p:cNvSpPr/>
            <p:nvPr/>
          </p:nvSpPr>
          <p:spPr>
            <a:xfrm>
              <a:off x="2098350" y="1145150"/>
              <a:ext cx="4947300" cy="1431900"/>
            </a:xfrm>
            <a:prstGeom prst="roundRect">
              <a:avLst>
                <a:gd name="adj" fmla="val 16667"/>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91" name="Google Shape;191;p26"/>
            <p:cNvSpPr/>
            <p:nvPr/>
          </p:nvSpPr>
          <p:spPr>
            <a:xfrm>
              <a:off x="4316100" y="2433675"/>
              <a:ext cx="511800" cy="398075"/>
            </a:xfrm>
            <a:prstGeom prst="flowChartMerge">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grpSp>
        <p:nvGrpSpPr>
          <p:cNvPr id="192" name="Google Shape;192;p26"/>
          <p:cNvGrpSpPr/>
          <p:nvPr/>
        </p:nvGrpSpPr>
        <p:grpSpPr>
          <a:xfrm>
            <a:off x="1977486" y="1032025"/>
            <a:ext cx="5020520" cy="1686600"/>
            <a:chOff x="1160075" y="2681150"/>
            <a:chExt cx="4947300" cy="1686600"/>
          </a:xfrm>
        </p:grpSpPr>
        <p:sp>
          <p:nvSpPr>
            <p:cNvPr id="193" name="Google Shape;193;p26"/>
            <p:cNvSpPr/>
            <p:nvPr/>
          </p:nvSpPr>
          <p:spPr>
            <a:xfrm>
              <a:off x="1160075" y="2681150"/>
              <a:ext cx="4947300" cy="1431900"/>
            </a:xfrm>
            <a:prstGeom prst="roundRect">
              <a:avLst>
                <a:gd name="adj" fmla="val 16667"/>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94" name="Google Shape;194;p26"/>
            <p:cNvSpPr/>
            <p:nvPr/>
          </p:nvSpPr>
          <p:spPr>
            <a:xfrm>
              <a:off x="3377825" y="3969675"/>
              <a:ext cx="511800" cy="398075"/>
            </a:xfrm>
            <a:prstGeom prst="flowChartMerge">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grpSp>
        <p:nvGrpSpPr>
          <p:cNvPr id="195" name="Google Shape;195;p26"/>
          <p:cNvGrpSpPr/>
          <p:nvPr/>
        </p:nvGrpSpPr>
        <p:grpSpPr>
          <a:xfrm>
            <a:off x="2098350" y="1145800"/>
            <a:ext cx="4947300" cy="1686600"/>
            <a:chOff x="1160075" y="2681150"/>
            <a:chExt cx="4947300" cy="1686600"/>
          </a:xfrm>
        </p:grpSpPr>
        <p:sp>
          <p:nvSpPr>
            <p:cNvPr id="196" name="Google Shape;196;p26"/>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97" name="Google Shape;197;p26"/>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sp>
        <p:nvSpPr>
          <p:cNvPr id="198" name="Google Shape;198;p26"/>
          <p:cNvSpPr txBox="1"/>
          <p:nvPr/>
        </p:nvSpPr>
        <p:spPr>
          <a:xfrm>
            <a:off x="3354851" y="1309906"/>
            <a:ext cx="2498458" cy="101563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ja" sz="3600" b="1" dirty="0">
                <a:solidFill>
                  <a:srgbClr val="434343"/>
                </a:solidFill>
                <a:latin typeface="Yu Gothic" panose="020B0400000000000000" pitchFamily="34" charset="-128"/>
                <a:ea typeface="Yu Gothic" panose="020B0400000000000000" pitchFamily="34" charset="-128"/>
                <a:cs typeface="Noto Sans SemiBold"/>
                <a:sym typeface="Noto Sans SemiBold"/>
              </a:rPr>
              <a:t>ふつう？</a:t>
            </a:r>
            <a:endParaRPr sz="3600" b="1" dirty="0">
              <a:solidFill>
                <a:srgbClr val="434343"/>
              </a:solidFill>
              <a:latin typeface="Yu Gothic" panose="020B0400000000000000" pitchFamily="34" charset="-128"/>
              <a:ea typeface="Yu Gothic" panose="020B0400000000000000" pitchFamily="34" charset="-128"/>
              <a:cs typeface="Noto Sans SemiBold"/>
              <a:sym typeface="Noto Sans SemiBold"/>
            </a:endParaRPr>
          </a:p>
        </p:txBody>
      </p:sp>
      <p:sp>
        <p:nvSpPr>
          <p:cNvPr id="199" name="Google Shape;199;p26"/>
          <p:cNvSpPr txBox="1"/>
          <p:nvPr/>
        </p:nvSpPr>
        <p:spPr>
          <a:xfrm>
            <a:off x="3097800" y="3277425"/>
            <a:ext cx="2948400"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800" b="1">
                <a:solidFill>
                  <a:srgbClr val="999999"/>
                </a:solidFill>
                <a:latin typeface="Yu Gothic" panose="020B0400000000000000" pitchFamily="34" charset="-128"/>
                <a:ea typeface="Yu Gothic" panose="020B0400000000000000" pitchFamily="34" charset="-128"/>
                <a:cs typeface="Noto Sans SemiBold"/>
                <a:sym typeface="Noto Sans SemiBold"/>
              </a:rPr>
              <a:t>どんなものなんでしょう？</a:t>
            </a:r>
            <a:endParaRPr sz="1800" b="1">
              <a:solidFill>
                <a:srgbClr val="999999"/>
              </a:solidFill>
              <a:latin typeface="Yu Gothic" panose="020B0400000000000000" pitchFamily="34" charset="-128"/>
              <a:ea typeface="Yu Gothic" panose="020B0400000000000000" pitchFamily="34" charset="-128"/>
              <a:cs typeface="Noto Sans SemiBold"/>
              <a:sym typeface="Noto Sa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03"/>
        <p:cNvGrpSpPr/>
        <p:nvPr/>
      </p:nvGrpSpPr>
      <p:grpSpPr>
        <a:xfrm>
          <a:off x="0" y="0"/>
          <a:ext cx="0" cy="0"/>
          <a:chOff x="0" y="0"/>
          <a:chExt cx="0" cy="0"/>
        </a:xfrm>
      </p:grpSpPr>
      <p:sp>
        <p:nvSpPr>
          <p:cNvPr id="204" name="Google Shape;204;p27"/>
          <p:cNvSpPr txBox="1"/>
          <p:nvPr/>
        </p:nvSpPr>
        <p:spPr>
          <a:xfrm>
            <a:off x="291675" y="240075"/>
            <a:ext cx="2948400"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800" b="1">
                <a:solidFill>
                  <a:srgbClr val="999999"/>
                </a:solidFill>
                <a:latin typeface="Yu Gothic" panose="020B0400000000000000" pitchFamily="34" charset="-128"/>
                <a:ea typeface="Yu Gothic" panose="020B0400000000000000" pitchFamily="34" charset="-128"/>
                <a:cs typeface="Noto Sans SemiBold"/>
                <a:sym typeface="Noto Sans SemiBold"/>
              </a:rPr>
              <a:t>本日の問い</a:t>
            </a:r>
            <a:endParaRPr sz="1800" b="1">
              <a:solidFill>
                <a:srgbClr val="999999"/>
              </a:solidFill>
              <a:latin typeface="Yu Gothic" panose="020B0400000000000000" pitchFamily="34" charset="-128"/>
              <a:ea typeface="Yu Gothic" panose="020B0400000000000000" pitchFamily="34" charset="-128"/>
              <a:cs typeface="Noto Sans SemiBold"/>
              <a:sym typeface="Noto Sans SemiBold"/>
            </a:endParaRPr>
          </a:p>
        </p:txBody>
      </p:sp>
      <p:sp>
        <p:nvSpPr>
          <p:cNvPr id="205" name="Google Shape;205;p27"/>
          <p:cNvSpPr txBox="1"/>
          <p:nvPr/>
        </p:nvSpPr>
        <p:spPr>
          <a:xfrm>
            <a:off x="1711350" y="3206575"/>
            <a:ext cx="5721300" cy="101563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ja" sz="1800" b="1">
                <a:solidFill>
                  <a:srgbClr val="434343"/>
                </a:solidFill>
                <a:latin typeface="Yu Gothic" panose="020B0400000000000000" pitchFamily="34" charset="-128"/>
                <a:ea typeface="Yu Gothic" panose="020B0400000000000000" pitchFamily="34" charset="-128"/>
                <a:cs typeface="Noto Sans SemiBold"/>
                <a:sym typeface="Noto Sans SemiBold"/>
              </a:rPr>
              <a:t>いろいろな基準や意味がひとつにまとまってしまう</a:t>
            </a:r>
            <a:endParaRPr sz="1800" b="1">
              <a:solidFill>
                <a:srgbClr val="434343"/>
              </a:solidFill>
              <a:latin typeface="Yu Gothic" panose="020B0400000000000000" pitchFamily="34" charset="-128"/>
              <a:ea typeface="Yu Gothic" panose="020B0400000000000000" pitchFamily="34" charset="-128"/>
              <a:cs typeface="Noto Sans SemiBold"/>
              <a:sym typeface="Noto Sans SemiBold"/>
            </a:endParaRPr>
          </a:p>
          <a:p>
            <a:pPr marL="0" lvl="0" indent="0" algn="ctr" rtl="0">
              <a:lnSpc>
                <a:spcPct val="150000"/>
              </a:lnSpc>
              <a:spcBef>
                <a:spcPts val="0"/>
              </a:spcBef>
              <a:spcAft>
                <a:spcPts val="0"/>
              </a:spcAft>
              <a:buNone/>
            </a:pPr>
            <a:r>
              <a:rPr lang="ja" sz="1800" b="1">
                <a:solidFill>
                  <a:srgbClr val="434343"/>
                </a:solidFill>
                <a:latin typeface="Yu Gothic" panose="020B0400000000000000" pitchFamily="34" charset="-128"/>
                <a:ea typeface="Yu Gothic" panose="020B0400000000000000" pitchFamily="34" charset="-128"/>
                <a:cs typeface="Noto Sans SemiBold"/>
                <a:sym typeface="Noto Sans SemiBold"/>
              </a:rPr>
              <a:t>怖さと面白さを再発見してみよう！</a:t>
            </a:r>
            <a:endParaRPr sz="1800" b="1">
              <a:solidFill>
                <a:srgbClr val="434343"/>
              </a:solidFill>
              <a:latin typeface="Yu Gothic" panose="020B0400000000000000" pitchFamily="34" charset="-128"/>
              <a:ea typeface="Yu Gothic" panose="020B0400000000000000" pitchFamily="34" charset="-128"/>
              <a:cs typeface="Noto Sans"/>
              <a:sym typeface="Noto Sans"/>
            </a:endParaRPr>
          </a:p>
        </p:txBody>
      </p:sp>
      <p:grpSp>
        <p:nvGrpSpPr>
          <p:cNvPr id="206" name="Google Shape;206;p27"/>
          <p:cNvGrpSpPr/>
          <p:nvPr/>
        </p:nvGrpSpPr>
        <p:grpSpPr>
          <a:xfrm>
            <a:off x="2098350" y="1110875"/>
            <a:ext cx="4947300" cy="1686600"/>
            <a:chOff x="1160075" y="2681150"/>
            <a:chExt cx="4947300" cy="1686600"/>
          </a:xfrm>
        </p:grpSpPr>
        <p:sp>
          <p:nvSpPr>
            <p:cNvPr id="207" name="Google Shape;207;p27"/>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08" name="Google Shape;208;p27"/>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sp>
        <p:nvSpPr>
          <p:cNvPr id="209" name="Google Shape;209;p27"/>
          <p:cNvSpPr txBox="1"/>
          <p:nvPr/>
        </p:nvSpPr>
        <p:spPr>
          <a:xfrm>
            <a:off x="2677050" y="1456217"/>
            <a:ext cx="3789900" cy="738633"/>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ja" sz="2400" b="1" dirty="0">
                <a:solidFill>
                  <a:srgbClr val="434343"/>
                </a:solidFill>
                <a:latin typeface="Yu Gothic" panose="020B0400000000000000" pitchFamily="34" charset="-128"/>
                <a:ea typeface="Yu Gothic" panose="020B0400000000000000" pitchFamily="34" charset="-128"/>
                <a:cs typeface="Noto Sans SemiBold"/>
                <a:sym typeface="Noto Sans SemiBold"/>
              </a:rPr>
              <a:t>ふつうってなんだろう？</a:t>
            </a:r>
            <a:endParaRPr sz="2400" b="1" dirty="0">
              <a:solidFill>
                <a:srgbClr val="434343"/>
              </a:solidFill>
              <a:latin typeface="Yu Gothic" panose="020B0400000000000000" pitchFamily="34" charset="-128"/>
              <a:ea typeface="Yu Gothic" panose="020B0400000000000000" pitchFamily="34" charset="-128"/>
              <a:cs typeface="Noto Sans SemiBold"/>
              <a:sym typeface="Noto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8"/>
          <p:cNvSpPr/>
          <p:nvPr/>
        </p:nvSpPr>
        <p:spPr>
          <a:xfrm>
            <a:off x="224700" y="205200"/>
            <a:ext cx="8694600" cy="4733100"/>
          </a:xfrm>
          <a:prstGeom prst="roundRect">
            <a:avLst>
              <a:gd name="adj" fmla="val 1945"/>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15" name="Google Shape;215;p28"/>
          <p:cNvSpPr txBox="1"/>
          <p:nvPr/>
        </p:nvSpPr>
        <p:spPr>
          <a:xfrm>
            <a:off x="2386950" y="2017650"/>
            <a:ext cx="4370100" cy="129263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2400" b="1">
                <a:solidFill>
                  <a:srgbClr val="434343"/>
                </a:solidFill>
                <a:latin typeface="Yu Gothic" panose="020B0400000000000000" pitchFamily="34" charset="-128"/>
                <a:ea typeface="Yu Gothic" panose="020B0400000000000000" pitchFamily="34" charset="-128"/>
              </a:rPr>
              <a:t>「 ふつうに美味しい 」って、</a:t>
            </a:r>
            <a:endParaRPr sz="2400" b="1">
              <a:solidFill>
                <a:srgbClr val="434343"/>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2400" b="1">
                <a:solidFill>
                  <a:srgbClr val="434343"/>
                </a:solidFill>
                <a:latin typeface="Yu Gothic" panose="020B0400000000000000" pitchFamily="34" charset="-128"/>
                <a:ea typeface="Yu Gothic" panose="020B0400000000000000" pitchFamily="34" charset="-128"/>
              </a:rPr>
              <a:t>どんなときに言う？</a:t>
            </a:r>
            <a:endParaRPr sz="2400" b="1">
              <a:solidFill>
                <a:srgbClr val="434343"/>
              </a:solidFill>
              <a:latin typeface="Yu Gothic" panose="020B0400000000000000" pitchFamily="34" charset="-128"/>
              <a:ea typeface="Yu Gothic" panose="020B0400000000000000" pitchFamily="34" charset="-128"/>
            </a:endParaRPr>
          </a:p>
        </p:txBody>
      </p:sp>
      <p:sp>
        <p:nvSpPr>
          <p:cNvPr id="216" name="Google Shape;216;p28"/>
          <p:cNvSpPr/>
          <p:nvPr/>
        </p:nvSpPr>
        <p:spPr>
          <a:xfrm>
            <a:off x="224700" y="205200"/>
            <a:ext cx="3406800" cy="674700"/>
          </a:xfrm>
          <a:prstGeom prst="roundRect">
            <a:avLst>
              <a:gd name="adj" fmla="val 16667"/>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dirty="0">
                <a:solidFill>
                  <a:schemeClr val="lt1"/>
                </a:solidFill>
                <a:latin typeface="Yu Gothic" panose="020B0400000000000000" pitchFamily="34" charset="-128"/>
                <a:ea typeface="Yu Gothic" panose="020B0400000000000000" pitchFamily="34" charset="-128"/>
              </a:rPr>
              <a:t>💬 話してみよう</a:t>
            </a:r>
            <a:endParaRPr sz="1800" b="1" dirty="0">
              <a:solidFill>
                <a:schemeClr val="lt1"/>
              </a:solidFill>
              <a:latin typeface="Yu Gothic" panose="020B0400000000000000" pitchFamily="34" charset="-128"/>
              <a:ea typeface="Yu Gothic" panose="020B0400000000000000" pitchFamily="34" charset="-128"/>
            </a:endParaRPr>
          </a:p>
        </p:txBody>
      </p:sp>
      <p:grpSp>
        <p:nvGrpSpPr>
          <p:cNvPr id="217" name="Google Shape;217;p28"/>
          <p:cNvGrpSpPr/>
          <p:nvPr/>
        </p:nvGrpSpPr>
        <p:grpSpPr>
          <a:xfrm>
            <a:off x="5527500" y="4161400"/>
            <a:ext cx="3391800" cy="516600"/>
            <a:chOff x="2522075" y="3391825"/>
            <a:chExt cx="3391800" cy="516600"/>
          </a:xfrm>
        </p:grpSpPr>
        <p:sp>
          <p:nvSpPr>
            <p:cNvPr id="218" name="Google Shape;218;p28"/>
            <p:cNvSpPr txBox="1"/>
            <p:nvPr/>
          </p:nvSpPr>
          <p:spPr>
            <a:xfrm>
              <a:off x="3094275" y="3391825"/>
              <a:ext cx="2243700" cy="4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6AA84F"/>
                  </a:solidFill>
                  <a:latin typeface="Yu Gothic" panose="020B0400000000000000" pitchFamily="34" charset="-128"/>
                  <a:ea typeface="Yu Gothic" panose="020B0400000000000000" pitchFamily="34" charset="-128"/>
                  <a:cs typeface="Noto Sans SemiBold"/>
                  <a:sym typeface="Noto Sans SemiBold"/>
                </a:rPr>
                <a:t>グループで </a:t>
              </a:r>
              <a:r>
                <a:rPr lang="ja" sz="1800" b="1">
                  <a:solidFill>
                    <a:srgbClr val="6AA84F"/>
                  </a:solidFill>
                  <a:latin typeface="Yu Gothic" panose="020B0400000000000000" pitchFamily="34" charset="-128"/>
                  <a:ea typeface="Yu Gothic" panose="020B0400000000000000" pitchFamily="34" charset="-128"/>
                  <a:cs typeface="Noto Sans SemiBold"/>
                  <a:sym typeface="Noto Sans SemiBold"/>
                </a:rPr>
                <a:t>１分 </a:t>
              </a:r>
              <a:r>
                <a:rPr lang="ja" b="1">
                  <a:solidFill>
                    <a:srgbClr val="6AA84F"/>
                  </a:solidFill>
                  <a:latin typeface="Yu Gothic" panose="020B0400000000000000" pitchFamily="34" charset="-128"/>
                  <a:ea typeface="Yu Gothic" panose="020B0400000000000000" pitchFamily="34" charset="-128"/>
                  <a:cs typeface="Noto Sans SemiBold"/>
                  <a:sym typeface="Noto Sans SemiBold"/>
                </a:rPr>
                <a:t>くらい</a:t>
              </a:r>
              <a:endParaRPr b="1">
                <a:solidFill>
                  <a:srgbClr val="6AA84F"/>
                </a:solidFill>
                <a:latin typeface="Yu Gothic" panose="020B0400000000000000" pitchFamily="34" charset="-128"/>
                <a:ea typeface="Yu Gothic" panose="020B0400000000000000" pitchFamily="34" charset="-128"/>
                <a:cs typeface="Noto Sans SemiBold"/>
                <a:sym typeface="Noto Sans SemiBold"/>
              </a:endParaRPr>
            </a:p>
          </p:txBody>
        </p:sp>
        <p:cxnSp>
          <p:nvCxnSpPr>
            <p:cNvPr id="219" name="Google Shape;219;p28"/>
            <p:cNvCxnSpPr/>
            <p:nvPr/>
          </p:nvCxnSpPr>
          <p:spPr>
            <a:xfrm>
              <a:off x="2522075" y="3908425"/>
              <a:ext cx="3391800" cy="0"/>
            </a:xfrm>
            <a:prstGeom prst="straightConnector1">
              <a:avLst/>
            </a:prstGeom>
            <a:noFill/>
            <a:ln w="38100" cap="flat" cmpd="sng">
              <a:solidFill>
                <a:srgbClr val="93C47D"/>
              </a:solidFill>
              <a:prstDash val="solid"/>
              <a:round/>
              <a:headEnd type="none" w="med" len="med"/>
              <a:tailEnd type="none" w="med" len="med"/>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223"/>
        <p:cNvGrpSpPr/>
        <p:nvPr/>
      </p:nvGrpSpPr>
      <p:grpSpPr>
        <a:xfrm>
          <a:off x="0" y="0"/>
          <a:ext cx="0" cy="0"/>
          <a:chOff x="0" y="0"/>
          <a:chExt cx="0" cy="0"/>
        </a:xfrm>
      </p:grpSpPr>
      <p:sp>
        <p:nvSpPr>
          <p:cNvPr id="224" name="Google Shape;224;p29"/>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25" name="Google Shape;225;p29"/>
          <p:cNvSpPr txBox="1"/>
          <p:nvPr/>
        </p:nvSpPr>
        <p:spPr>
          <a:xfrm>
            <a:off x="935775" y="3453900"/>
            <a:ext cx="7500000" cy="69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rPr>
              <a:t>同じ「ふつう」でも、ポジティブな意味に捉えられることもあれば、</a:t>
            </a:r>
            <a:endParaRPr sz="1800" b="1">
              <a:solidFill>
                <a:schemeClr val="dk2"/>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rPr>
              <a:t>ネガティブな意味に捉えられることもあるようです。</a:t>
            </a:r>
            <a:endParaRPr sz="1800" b="1">
              <a:solidFill>
                <a:schemeClr val="dk2"/>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endParaRPr sz="1800" b="1">
              <a:solidFill>
                <a:schemeClr val="dk2"/>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endParaRPr sz="1800" b="1">
              <a:solidFill>
                <a:schemeClr val="dk2"/>
              </a:solidFill>
              <a:latin typeface="Yu Gothic" panose="020B0400000000000000" pitchFamily="34" charset="-128"/>
              <a:ea typeface="Yu Gothic" panose="020B0400000000000000" pitchFamily="34" charset="-128"/>
            </a:endParaRPr>
          </a:p>
        </p:txBody>
      </p:sp>
      <p:grpSp>
        <p:nvGrpSpPr>
          <p:cNvPr id="226" name="Google Shape;226;p29"/>
          <p:cNvGrpSpPr/>
          <p:nvPr/>
        </p:nvGrpSpPr>
        <p:grpSpPr>
          <a:xfrm>
            <a:off x="2212125" y="1259525"/>
            <a:ext cx="4947300" cy="1686600"/>
            <a:chOff x="2098350" y="1145150"/>
            <a:chExt cx="4947300" cy="1686600"/>
          </a:xfrm>
        </p:grpSpPr>
        <p:sp>
          <p:nvSpPr>
            <p:cNvPr id="227" name="Google Shape;227;p29"/>
            <p:cNvSpPr/>
            <p:nvPr/>
          </p:nvSpPr>
          <p:spPr>
            <a:xfrm>
              <a:off x="2098350" y="1145150"/>
              <a:ext cx="4947300" cy="14319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28" name="Google Shape;228;p29"/>
            <p:cNvSpPr/>
            <p:nvPr/>
          </p:nvSpPr>
          <p:spPr>
            <a:xfrm>
              <a:off x="4316100" y="2433675"/>
              <a:ext cx="511800" cy="398075"/>
            </a:xfrm>
            <a:prstGeom prst="flowChartMerge">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grpSp>
        <p:nvGrpSpPr>
          <p:cNvPr id="229" name="Google Shape;229;p29"/>
          <p:cNvGrpSpPr/>
          <p:nvPr/>
        </p:nvGrpSpPr>
        <p:grpSpPr>
          <a:xfrm>
            <a:off x="1977486" y="1032025"/>
            <a:ext cx="5020520" cy="1686600"/>
            <a:chOff x="1160075" y="2681150"/>
            <a:chExt cx="4947300" cy="1686600"/>
          </a:xfrm>
        </p:grpSpPr>
        <p:sp>
          <p:nvSpPr>
            <p:cNvPr id="230" name="Google Shape;230;p29"/>
            <p:cNvSpPr/>
            <p:nvPr/>
          </p:nvSpPr>
          <p:spPr>
            <a:xfrm>
              <a:off x="1160075" y="2681150"/>
              <a:ext cx="4947300" cy="14319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31" name="Google Shape;231;p29"/>
            <p:cNvSpPr/>
            <p:nvPr/>
          </p:nvSpPr>
          <p:spPr>
            <a:xfrm>
              <a:off x="3377825" y="3969675"/>
              <a:ext cx="511800" cy="398075"/>
            </a:xfrm>
            <a:prstGeom prst="flowChartMerge">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grpSp>
        <p:nvGrpSpPr>
          <p:cNvPr id="232" name="Google Shape;232;p29"/>
          <p:cNvGrpSpPr/>
          <p:nvPr/>
        </p:nvGrpSpPr>
        <p:grpSpPr>
          <a:xfrm>
            <a:off x="2098350" y="1145800"/>
            <a:ext cx="4947300" cy="1686600"/>
            <a:chOff x="1160075" y="2681150"/>
            <a:chExt cx="4947300" cy="1686600"/>
          </a:xfrm>
        </p:grpSpPr>
        <p:sp>
          <p:nvSpPr>
            <p:cNvPr id="233" name="Google Shape;233;p29"/>
            <p:cNvSpPr/>
            <p:nvPr/>
          </p:nvSpPr>
          <p:spPr>
            <a:xfrm>
              <a:off x="1160075" y="26811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34" name="Google Shape;234;p29"/>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sp>
        <p:nvSpPr>
          <p:cNvPr id="235" name="Google Shape;235;p29"/>
          <p:cNvSpPr txBox="1"/>
          <p:nvPr/>
        </p:nvSpPr>
        <p:spPr>
          <a:xfrm>
            <a:off x="2808825" y="1492433"/>
            <a:ext cx="3753900" cy="738633"/>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2400" b="1">
                <a:solidFill>
                  <a:srgbClr val="434343"/>
                </a:solidFill>
                <a:latin typeface="Yu Gothic" panose="020B0400000000000000" pitchFamily="34" charset="-128"/>
                <a:ea typeface="Yu Gothic" panose="020B0400000000000000" pitchFamily="34" charset="-128"/>
                <a:cs typeface="Noto Sans SemiBold"/>
                <a:sym typeface="Noto Sans SemiBold"/>
              </a:rPr>
              <a:t>同じ「ふつう 」でも…？</a:t>
            </a:r>
            <a:endParaRPr sz="2400" b="1">
              <a:solidFill>
                <a:srgbClr val="434343"/>
              </a:solidFill>
              <a:latin typeface="Yu Gothic" panose="020B0400000000000000" pitchFamily="34" charset="-128"/>
              <a:ea typeface="Yu Gothic" panose="020B0400000000000000" pitchFamily="34" charset="-128"/>
              <a:cs typeface="Noto Sans SemiBold"/>
              <a:sym typeface="Noto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30"/>
          <p:cNvSpPr/>
          <p:nvPr/>
        </p:nvSpPr>
        <p:spPr>
          <a:xfrm>
            <a:off x="224700" y="205200"/>
            <a:ext cx="8694600" cy="4733100"/>
          </a:xfrm>
          <a:prstGeom prst="roundRect">
            <a:avLst>
              <a:gd name="adj" fmla="val 1945"/>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b="1">
              <a:latin typeface="Yu Gothic" panose="020B0400000000000000" pitchFamily="34" charset="-128"/>
              <a:ea typeface="Yu Gothic" panose="020B0400000000000000" pitchFamily="34" charset="-128"/>
            </a:endParaRPr>
          </a:p>
        </p:txBody>
      </p:sp>
      <p:sp>
        <p:nvSpPr>
          <p:cNvPr id="241" name="Google Shape;241;p30"/>
          <p:cNvSpPr txBox="1"/>
          <p:nvPr/>
        </p:nvSpPr>
        <p:spPr>
          <a:xfrm>
            <a:off x="927600" y="1205988"/>
            <a:ext cx="7288800" cy="120029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ja" sz="2200" b="1">
                <a:solidFill>
                  <a:srgbClr val="434343"/>
                </a:solidFill>
                <a:latin typeface="Yu Gothic" panose="020B0400000000000000" pitchFamily="34" charset="-128"/>
                <a:ea typeface="Yu Gothic" panose="020B0400000000000000" pitchFamily="34" charset="-128"/>
                <a:cs typeface="Noto Sans"/>
                <a:sym typeface="Noto Sans"/>
              </a:rPr>
              <a:t>他にも「ふつう」を使う場面は色々あるかも…</a:t>
            </a:r>
            <a:endParaRPr sz="2200" b="1">
              <a:solidFill>
                <a:srgbClr val="434343"/>
              </a:solidFill>
              <a:latin typeface="Yu Gothic" panose="020B0400000000000000" pitchFamily="34" charset="-128"/>
              <a:ea typeface="Yu Gothic" panose="020B0400000000000000" pitchFamily="34" charset="-128"/>
              <a:cs typeface="Noto Sans"/>
              <a:sym typeface="Noto Sans"/>
            </a:endParaRPr>
          </a:p>
          <a:p>
            <a:pPr marL="0" lvl="0" indent="0" algn="l" rtl="0">
              <a:lnSpc>
                <a:spcPct val="150000"/>
              </a:lnSpc>
              <a:spcBef>
                <a:spcPts val="0"/>
              </a:spcBef>
              <a:spcAft>
                <a:spcPts val="0"/>
              </a:spcAft>
              <a:buNone/>
            </a:pPr>
            <a:r>
              <a:rPr lang="ja" sz="2200" b="1">
                <a:solidFill>
                  <a:srgbClr val="434343"/>
                </a:solidFill>
                <a:latin typeface="Yu Gothic" panose="020B0400000000000000" pitchFamily="34" charset="-128"/>
                <a:ea typeface="Yu Gothic" panose="020B0400000000000000" pitchFamily="34" charset="-128"/>
                <a:cs typeface="Noto Sans"/>
                <a:sym typeface="Noto Sans"/>
              </a:rPr>
              <a:t>どんな時・場面で「ふつう」って使われるでしょうか？</a:t>
            </a:r>
            <a:endParaRPr sz="2200" b="1">
              <a:solidFill>
                <a:srgbClr val="434343"/>
              </a:solidFill>
              <a:latin typeface="Yu Gothic" panose="020B0400000000000000" pitchFamily="34" charset="-128"/>
              <a:ea typeface="Yu Gothic" panose="020B0400000000000000" pitchFamily="34" charset="-128"/>
              <a:cs typeface="Noto Sans"/>
              <a:sym typeface="Noto Sans"/>
            </a:endParaRPr>
          </a:p>
        </p:txBody>
      </p:sp>
      <p:sp>
        <p:nvSpPr>
          <p:cNvPr id="242" name="Google Shape;242;p30"/>
          <p:cNvSpPr/>
          <p:nvPr/>
        </p:nvSpPr>
        <p:spPr>
          <a:xfrm>
            <a:off x="224700" y="205200"/>
            <a:ext cx="3406800" cy="6747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 書いてみよう</a:t>
            </a:r>
            <a:endParaRPr sz="1800" b="1">
              <a:solidFill>
                <a:schemeClr val="lt1"/>
              </a:solidFill>
              <a:latin typeface="Yu Gothic" panose="020B0400000000000000" pitchFamily="34" charset="-128"/>
              <a:ea typeface="Yu Gothic" panose="020B0400000000000000" pitchFamily="34" charset="-128"/>
            </a:endParaRPr>
          </a:p>
        </p:txBody>
      </p:sp>
      <p:grpSp>
        <p:nvGrpSpPr>
          <p:cNvPr id="243" name="Google Shape;243;p30"/>
          <p:cNvGrpSpPr/>
          <p:nvPr/>
        </p:nvGrpSpPr>
        <p:grpSpPr>
          <a:xfrm>
            <a:off x="1316000" y="2571750"/>
            <a:ext cx="7603300" cy="2106250"/>
            <a:chOff x="1316000" y="2571750"/>
            <a:chExt cx="7603300" cy="2106250"/>
          </a:xfrm>
        </p:grpSpPr>
        <p:grpSp>
          <p:nvGrpSpPr>
            <p:cNvPr id="244" name="Google Shape;244;p30"/>
            <p:cNvGrpSpPr/>
            <p:nvPr/>
          </p:nvGrpSpPr>
          <p:grpSpPr>
            <a:xfrm>
              <a:off x="1316000" y="2571750"/>
              <a:ext cx="6512000" cy="1173800"/>
              <a:chOff x="1316000" y="2571750"/>
              <a:chExt cx="6512000" cy="1173800"/>
            </a:xfrm>
          </p:grpSpPr>
          <p:sp>
            <p:nvSpPr>
              <p:cNvPr id="245" name="Google Shape;245;p30"/>
              <p:cNvSpPr txBox="1"/>
              <p:nvPr/>
            </p:nvSpPr>
            <p:spPr>
              <a:xfrm>
                <a:off x="2036700" y="2571750"/>
                <a:ext cx="5070600" cy="114028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ja" sz="3000" b="1">
                    <a:solidFill>
                      <a:srgbClr val="3C78D8"/>
                    </a:solidFill>
                    <a:latin typeface="Yu Gothic" panose="020B0400000000000000" pitchFamily="34" charset="-128"/>
                    <a:ea typeface="Yu Gothic" panose="020B0400000000000000" pitchFamily="34" charset="-128"/>
                    <a:cs typeface="Noto Sans"/>
                    <a:sym typeface="Noto Sans"/>
                  </a:rPr>
                  <a:t>ひとり２つ以上</a:t>
                </a:r>
                <a:endParaRPr sz="3000" b="1">
                  <a:solidFill>
                    <a:srgbClr val="3C78D8"/>
                  </a:solidFill>
                  <a:latin typeface="Yu Gothic" panose="020B0400000000000000" pitchFamily="34" charset="-128"/>
                  <a:ea typeface="Yu Gothic" panose="020B0400000000000000" pitchFamily="34" charset="-128"/>
                  <a:cs typeface="Noto Sans"/>
                  <a:sym typeface="Noto Sans"/>
                </a:endParaRPr>
              </a:p>
              <a:p>
                <a:pPr marL="0" lvl="0" indent="0" algn="ctr" rtl="0">
                  <a:lnSpc>
                    <a:spcPct val="115000"/>
                  </a:lnSpc>
                  <a:spcBef>
                    <a:spcPts val="0"/>
                  </a:spcBef>
                  <a:spcAft>
                    <a:spcPts val="0"/>
                  </a:spcAft>
                  <a:buNone/>
                </a:pPr>
                <a:r>
                  <a:rPr lang="ja" sz="2400" b="1">
                    <a:solidFill>
                      <a:srgbClr val="3C78D8"/>
                    </a:solidFill>
                    <a:latin typeface="Yu Gothic" panose="020B0400000000000000" pitchFamily="34" charset="-128"/>
                    <a:ea typeface="Yu Gothic" panose="020B0400000000000000" pitchFamily="34" charset="-128"/>
                    <a:cs typeface="Noto Sans"/>
                    <a:sym typeface="Noto Sans"/>
                  </a:rPr>
                  <a:t>思いつく限り付箋に書いてみよう！</a:t>
                </a:r>
                <a:endParaRPr b="1">
                  <a:solidFill>
                    <a:srgbClr val="3C78D8"/>
                  </a:solidFill>
                  <a:latin typeface="Yu Gothic" panose="020B0400000000000000" pitchFamily="34" charset="-128"/>
                  <a:ea typeface="Yu Gothic" panose="020B0400000000000000" pitchFamily="34" charset="-128"/>
                </a:endParaRPr>
              </a:p>
            </p:txBody>
          </p:sp>
          <p:cxnSp>
            <p:nvCxnSpPr>
              <p:cNvPr id="246" name="Google Shape;246;p30"/>
              <p:cNvCxnSpPr/>
              <p:nvPr/>
            </p:nvCxnSpPr>
            <p:spPr>
              <a:xfrm>
                <a:off x="1316000" y="2927150"/>
                <a:ext cx="496500" cy="818400"/>
              </a:xfrm>
              <a:prstGeom prst="straightConnector1">
                <a:avLst/>
              </a:prstGeom>
              <a:noFill/>
              <a:ln w="38100" cap="flat" cmpd="sng">
                <a:solidFill>
                  <a:srgbClr val="6D9EEB"/>
                </a:solidFill>
                <a:prstDash val="solid"/>
                <a:round/>
                <a:headEnd type="none" w="med" len="med"/>
                <a:tailEnd type="none" w="med" len="med"/>
              </a:ln>
            </p:spPr>
          </p:cxnSp>
          <p:cxnSp>
            <p:nvCxnSpPr>
              <p:cNvPr id="247" name="Google Shape;247;p30"/>
              <p:cNvCxnSpPr/>
              <p:nvPr/>
            </p:nvCxnSpPr>
            <p:spPr>
              <a:xfrm flipH="1">
                <a:off x="7331500" y="2927150"/>
                <a:ext cx="496500" cy="818400"/>
              </a:xfrm>
              <a:prstGeom prst="straightConnector1">
                <a:avLst/>
              </a:prstGeom>
              <a:noFill/>
              <a:ln w="38100" cap="flat" cmpd="sng">
                <a:solidFill>
                  <a:srgbClr val="6D9EEB"/>
                </a:solidFill>
                <a:prstDash val="solid"/>
                <a:round/>
                <a:headEnd type="none" w="med" len="med"/>
                <a:tailEnd type="none" w="med" len="med"/>
              </a:ln>
            </p:spPr>
          </p:cxnSp>
        </p:grpSp>
        <p:grpSp>
          <p:nvGrpSpPr>
            <p:cNvPr id="248" name="Google Shape;248;p30"/>
            <p:cNvGrpSpPr/>
            <p:nvPr/>
          </p:nvGrpSpPr>
          <p:grpSpPr>
            <a:xfrm>
              <a:off x="5527500" y="4161400"/>
              <a:ext cx="3391800" cy="516600"/>
              <a:chOff x="2522075" y="3391825"/>
              <a:chExt cx="3391800" cy="516600"/>
            </a:xfrm>
          </p:grpSpPr>
          <p:sp>
            <p:nvSpPr>
              <p:cNvPr id="249" name="Google Shape;249;p30"/>
              <p:cNvSpPr txBox="1"/>
              <p:nvPr/>
            </p:nvSpPr>
            <p:spPr>
              <a:xfrm>
                <a:off x="3319275" y="3391825"/>
                <a:ext cx="1831200" cy="4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cs typeface="Noto Sans SemiBold"/>
                    <a:sym typeface="Noto Sans SemiBold"/>
                  </a:rPr>
                  <a:t>個人で </a:t>
                </a:r>
                <a:r>
                  <a:rPr lang="ja" sz="1800" b="1">
                    <a:solidFill>
                      <a:srgbClr val="3C78D8"/>
                    </a:solidFill>
                    <a:latin typeface="Yu Gothic" panose="020B0400000000000000" pitchFamily="34" charset="-128"/>
                    <a:ea typeface="Yu Gothic" panose="020B0400000000000000" pitchFamily="34" charset="-128"/>
                    <a:cs typeface="Noto Sans SemiBold"/>
                    <a:sym typeface="Noto Sans SemiBold"/>
                  </a:rPr>
                  <a:t>５分 </a:t>
                </a:r>
                <a:r>
                  <a:rPr lang="ja" b="1">
                    <a:solidFill>
                      <a:srgbClr val="3C78D8"/>
                    </a:solidFill>
                    <a:latin typeface="Yu Gothic" panose="020B0400000000000000" pitchFamily="34" charset="-128"/>
                    <a:ea typeface="Yu Gothic" panose="020B0400000000000000" pitchFamily="34" charset="-128"/>
                    <a:cs typeface="Noto Sans SemiBold"/>
                    <a:sym typeface="Noto Sans SemiBold"/>
                  </a:rPr>
                  <a:t>くらい</a:t>
                </a:r>
                <a:endParaRPr b="1">
                  <a:solidFill>
                    <a:srgbClr val="3C78D8"/>
                  </a:solidFill>
                  <a:latin typeface="Yu Gothic" panose="020B0400000000000000" pitchFamily="34" charset="-128"/>
                  <a:ea typeface="Yu Gothic" panose="020B0400000000000000" pitchFamily="34" charset="-128"/>
                  <a:cs typeface="Noto Sans SemiBold"/>
                  <a:sym typeface="Noto Sans SemiBold"/>
                </a:endParaRPr>
              </a:p>
            </p:txBody>
          </p:sp>
          <p:cxnSp>
            <p:nvCxnSpPr>
              <p:cNvPr id="250" name="Google Shape;250;p30"/>
              <p:cNvCxnSpPr/>
              <p:nvPr/>
            </p:nvCxnSpPr>
            <p:spPr>
              <a:xfrm>
                <a:off x="2522075" y="3908425"/>
                <a:ext cx="3391800" cy="0"/>
              </a:xfrm>
              <a:prstGeom prst="straightConnector1">
                <a:avLst/>
              </a:prstGeom>
              <a:noFill/>
              <a:ln w="38100" cap="flat" cmpd="sng">
                <a:solidFill>
                  <a:srgbClr val="6D9EEB"/>
                </a:solidFill>
                <a:prstDash val="solid"/>
                <a:round/>
                <a:headEnd type="none" w="med" len="med"/>
                <a:tailEnd type="non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254"/>
        <p:cNvGrpSpPr/>
        <p:nvPr/>
      </p:nvGrpSpPr>
      <p:grpSpPr>
        <a:xfrm>
          <a:off x="0" y="0"/>
          <a:ext cx="0" cy="0"/>
          <a:chOff x="0" y="0"/>
          <a:chExt cx="0" cy="0"/>
        </a:xfrm>
      </p:grpSpPr>
      <p:sp>
        <p:nvSpPr>
          <p:cNvPr id="255" name="Google Shape;255;p31"/>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Yu Gothic" panose="020B0400000000000000" pitchFamily="34" charset="-128"/>
              <a:ea typeface="Yu Gothic" panose="020B0400000000000000" pitchFamily="34" charset="-128"/>
            </a:endParaRPr>
          </a:p>
        </p:txBody>
      </p:sp>
      <p:sp>
        <p:nvSpPr>
          <p:cNvPr id="256" name="Google Shape;256;p31"/>
          <p:cNvSpPr txBox="1"/>
          <p:nvPr/>
        </p:nvSpPr>
        <p:spPr>
          <a:xfrm>
            <a:off x="2021850" y="1251900"/>
            <a:ext cx="5100300" cy="272379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次ページの「分類・分析」は、「ふつう」の幅の広さ を認識してもらう意図のものです。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・同じ言葉でも、「ふつう」という単語が入ることで意味が受け取り手によって大きく変わってしまうこと</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・「ふつう」という曖昧な言葉を使うことのメリット/デメリットを</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上記２点を考えられるように、グループの補助をお願いします。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所要時間: 10分</a:t>
            </a:r>
            <a:endParaRPr sz="180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p:nvPr/>
        </p:nvSpPr>
        <p:spPr>
          <a:xfrm>
            <a:off x="689475" y="2651625"/>
            <a:ext cx="7344000" cy="18858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pic>
        <p:nvPicPr>
          <p:cNvPr id="61" name="Google Shape;61;p14"/>
          <p:cNvPicPr preferRelativeResize="0"/>
          <p:nvPr/>
        </p:nvPicPr>
        <p:blipFill>
          <a:blip r:embed="rId3">
            <a:alphaModFix/>
          </a:blip>
          <a:stretch>
            <a:fillRect/>
          </a:stretch>
        </p:blipFill>
        <p:spPr>
          <a:xfrm>
            <a:off x="6606028" y="-618075"/>
            <a:ext cx="2675849" cy="6379648"/>
          </a:xfrm>
          <a:prstGeom prst="rect">
            <a:avLst/>
          </a:prstGeom>
          <a:noFill/>
          <a:ln>
            <a:noFill/>
          </a:ln>
        </p:spPr>
      </p:pic>
      <p:grpSp>
        <p:nvGrpSpPr>
          <p:cNvPr id="62" name="Google Shape;62;p14"/>
          <p:cNvGrpSpPr/>
          <p:nvPr/>
        </p:nvGrpSpPr>
        <p:grpSpPr>
          <a:xfrm>
            <a:off x="765675" y="1368450"/>
            <a:ext cx="4715600" cy="747300"/>
            <a:chOff x="765675" y="1497500"/>
            <a:chExt cx="4715600" cy="747300"/>
          </a:xfrm>
        </p:grpSpPr>
        <p:sp>
          <p:nvSpPr>
            <p:cNvPr id="63" name="Google Shape;63;p14"/>
            <p:cNvSpPr txBox="1"/>
            <p:nvPr/>
          </p:nvSpPr>
          <p:spPr>
            <a:xfrm>
              <a:off x="765675" y="1497500"/>
              <a:ext cx="3985500" cy="7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b="1" dirty="0">
                  <a:solidFill>
                    <a:srgbClr val="EA9999"/>
                  </a:solidFill>
                  <a:latin typeface="Yu Gothic" panose="020B0400000000000000" pitchFamily="34" charset="-128"/>
                  <a:ea typeface="Yu Gothic" panose="020B0400000000000000" pitchFamily="34" charset="-128"/>
                  <a:cs typeface="Noto Sans SemiBold"/>
                  <a:sym typeface="Noto Sans SemiBold"/>
                </a:rPr>
                <a:t>ふ</a:t>
              </a:r>
              <a:r>
                <a:rPr lang="ja" sz="3600" b="1" dirty="0">
                  <a:solidFill>
                    <a:srgbClr val="666666"/>
                  </a:solidFill>
                  <a:latin typeface="Yu Gothic" panose="020B0400000000000000" pitchFamily="34" charset="-128"/>
                  <a:ea typeface="Yu Gothic" panose="020B0400000000000000" pitchFamily="34" charset="-128"/>
                  <a:cs typeface="Noto Sans SemiBold"/>
                  <a:sym typeface="Noto Sans SemiBold"/>
                </a:rPr>
                <a:t> </a:t>
              </a:r>
              <a:r>
                <a:rPr lang="ja" sz="3600" b="1" dirty="0">
                  <a:solidFill>
                    <a:srgbClr val="6AA84F"/>
                  </a:solidFill>
                  <a:latin typeface="Yu Gothic" panose="020B0400000000000000" pitchFamily="34" charset="-128"/>
                  <a:ea typeface="Yu Gothic" panose="020B0400000000000000" pitchFamily="34" charset="-128"/>
                  <a:cs typeface="Noto Sans SemiBold"/>
                  <a:sym typeface="Noto Sans SemiBold"/>
                </a:rPr>
                <a:t>つ</a:t>
              </a:r>
              <a:r>
                <a:rPr lang="ja" sz="3600" b="1" dirty="0">
                  <a:solidFill>
                    <a:srgbClr val="666666"/>
                  </a:solidFill>
                  <a:latin typeface="Yu Gothic" panose="020B0400000000000000" pitchFamily="34" charset="-128"/>
                  <a:ea typeface="Yu Gothic" panose="020B0400000000000000" pitchFamily="34" charset="-128"/>
                  <a:cs typeface="Noto Sans SemiBold"/>
                  <a:sym typeface="Noto Sans SemiBold"/>
                </a:rPr>
                <a:t> </a:t>
              </a:r>
              <a:r>
                <a:rPr lang="ja" sz="3600" b="1" dirty="0">
                  <a:solidFill>
                    <a:srgbClr val="6D9EEB"/>
                  </a:solidFill>
                  <a:latin typeface="Yu Gothic" panose="020B0400000000000000" pitchFamily="34" charset="-128"/>
                  <a:ea typeface="Yu Gothic" panose="020B0400000000000000" pitchFamily="34" charset="-128"/>
                  <a:cs typeface="Noto Sans SemiBold"/>
                  <a:sym typeface="Noto Sans SemiBold"/>
                </a:rPr>
                <a:t>う</a:t>
              </a:r>
              <a:endParaRPr sz="3600" b="1" dirty="0">
                <a:solidFill>
                  <a:srgbClr val="6D9EEB"/>
                </a:solidFill>
                <a:latin typeface="Yu Gothic" panose="020B0400000000000000" pitchFamily="34" charset="-128"/>
                <a:ea typeface="Yu Gothic" panose="020B0400000000000000" pitchFamily="34" charset="-128"/>
                <a:cs typeface="Noto Sans SemiBold"/>
                <a:sym typeface="Noto Sans SemiBold"/>
              </a:endParaRPr>
            </a:p>
          </p:txBody>
        </p:sp>
        <p:sp>
          <p:nvSpPr>
            <p:cNvPr id="64" name="Google Shape;64;p14"/>
            <p:cNvSpPr txBox="1"/>
            <p:nvPr/>
          </p:nvSpPr>
          <p:spPr>
            <a:xfrm>
              <a:off x="2481275" y="1705600"/>
              <a:ext cx="3000000" cy="5031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b="1" dirty="0">
                  <a:solidFill>
                    <a:srgbClr val="666666"/>
                  </a:solidFill>
                  <a:latin typeface="Yu Gothic" panose="020B0400000000000000" pitchFamily="34" charset="-128"/>
                  <a:ea typeface="Yu Gothic" panose="020B0400000000000000" pitchFamily="34" charset="-128"/>
                  <a:cs typeface="Noto Sans SemiBold"/>
                  <a:sym typeface="Noto Sans SemiBold"/>
                </a:rPr>
                <a:t>ってなんだろう？</a:t>
              </a:r>
              <a:endParaRPr sz="1800" b="1" dirty="0">
                <a:solidFill>
                  <a:srgbClr val="666666"/>
                </a:solidFill>
                <a:latin typeface="Yu Gothic" panose="020B0400000000000000" pitchFamily="34" charset="-128"/>
                <a:ea typeface="Yu Gothic" panose="020B0400000000000000" pitchFamily="34" charset="-128"/>
                <a:cs typeface="Noto Sans SemiBold"/>
                <a:sym typeface="Noto Sans SemiBold"/>
              </a:endParaRPr>
            </a:p>
          </p:txBody>
        </p:sp>
      </p:grpSp>
      <p:sp>
        <p:nvSpPr>
          <p:cNvPr id="65" name="Google Shape;65;p14"/>
          <p:cNvSpPr txBox="1"/>
          <p:nvPr/>
        </p:nvSpPr>
        <p:spPr>
          <a:xfrm>
            <a:off x="765675" y="749850"/>
            <a:ext cx="36723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666666"/>
                </a:solidFill>
                <a:latin typeface="Yu Gothic" panose="020B0400000000000000" pitchFamily="34" charset="-128"/>
                <a:ea typeface="Yu Gothic" panose="020B0400000000000000" pitchFamily="34" charset="-128"/>
                <a:cs typeface="Noto Sans Light"/>
                <a:sym typeface="Noto Sans Light"/>
              </a:rPr>
              <a:t>公共特別授業</a:t>
            </a:r>
            <a:endParaRPr b="1">
              <a:solidFill>
                <a:srgbClr val="666666"/>
              </a:solidFill>
              <a:latin typeface="Yu Gothic" panose="020B0400000000000000" pitchFamily="34" charset="-128"/>
              <a:ea typeface="Yu Gothic" panose="020B0400000000000000" pitchFamily="34" charset="-128"/>
              <a:cs typeface="Noto Sans Light"/>
              <a:sym typeface="Noto Sans Light"/>
            </a:endParaRPr>
          </a:p>
        </p:txBody>
      </p:sp>
      <p:sp>
        <p:nvSpPr>
          <p:cNvPr id="66" name="Google Shape;66;p14"/>
          <p:cNvSpPr txBox="1"/>
          <p:nvPr/>
        </p:nvSpPr>
        <p:spPr>
          <a:xfrm>
            <a:off x="1062675" y="2929875"/>
            <a:ext cx="6402000" cy="132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ja" sz="1800" b="1">
                <a:solidFill>
                  <a:srgbClr val="666666"/>
                </a:solidFill>
                <a:latin typeface="Yu Gothic" panose="020B0400000000000000" pitchFamily="34" charset="-128"/>
                <a:ea typeface="Yu Gothic" panose="020B0400000000000000" pitchFamily="34" charset="-128"/>
                <a:cs typeface="Noto Sans"/>
                <a:sym typeface="Noto Sans"/>
              </a:rPr>
              <a:t>今日は</a:t>
            </a:r>
            <a:r>
              <a:rPr lang="ja" sz="1800" b="1" u="sng">
                <a:solidFill>
                  <a:srgbClr val="666666"/>
                </a:solidFill>
                <a:latin typeface="Yu Gothic" panose="020B0400000000000000" pitchFamily="34" charset="-128"/>
                <a:ea typeface="Yu Gothic" panose="020B0400000000000000" pitchFamily="34" charset="-128"/>
                <a:cs typeface="Noto Sans"/>
                <a:sym typeface="Noto Sans"/>
              </a:rPr>
              <a:t>グループワーク</a:t>
            </a:r>
            <a:r>
              <a:rPr lang="ja" sz="1800" b="1">
                <a:solidFill>
                  <a:srgbClr val="666666"/>
                </a:solidFill>
                <a:latin typeface="Yu Gothic" panose="020B0400000000000000" pitchFamily="34" charset="-128"/>
                <a:ea typeface="Yu Gothic" panose="020B0400000000000000" pitchFamily="34" charset="-128"/>
                <a:cs typeface="Noto Sans"/>
                <a:sym typeface="Noto Sans"/>
              </a:rPr>
              <a:t>をします！</a:t>
            </a:r>
            <a:endParaRPr sz="1800" b="1">
              <a:solidFill>
                <a:srgbClr val="666666"/>
              </a:solidFill>
              <a:latin typeface="Yu Gothic" panose="020B0400000000000000" pitchFamily="34" charset="-128"/>
              <a:ea typeface="Yu Gothic" panose="020B0400000000000000" pitchFamily="34" charset="-128"/>
              <a:cs typeface="Noto Sans"/>
              <a:sym typeface="Noto Sans"/>
            </a:endParaRPr>
          </a:p>
          <a:p>
            <a:pPr marL="0" lvl="0" indent="0" algn="l" rtl="0">
              <a:lnSpc>
                <a:spcPct val="150000"/>
              </a:lnSpc>
              <a:spcBef>
                <a:spcPts val="0"/>
              </a:spcBef>
              <a:spcAft>
                <a:spcPts val="0"/>
              </a:spcAft>
              <a:buNone/>
            </a:pPr>
            <a:r>
              <a:rPr lang="ja" sz="1800" b="1">
                <a:solidFill>
                  <a:srgbClr val="666666"/>
                </a:solidFill>
                <a:latin typeface="Yu Gothic" panose="020B0400000000000000" pitchFamily="34" charset="-128"/>
                <a:ea typeface="Yu Gothic" panose="020B0400000000000000" pitchFamily="34" charset="-128"/>
                <a:cs typeface="Noto Sans"/>
                <a:sym typeface="Noto Sans"/>
              </a:rPr>
              <a:t>近くの人と3~4人のグループになって、</a:t>
            </a:r>
            <a:r>
              <a:rPr lang="ja" sz="1800" b="1" u="sng">
                <a:solidFill>
                  <a:srgbClr val="666666"/>
                </a:solidFill>
                <a:latin typeface="Yu Gothic" panose="020B0400000000000000" pitchFamily="34" charset="-128"/>
                <a:ea typeface="Yu Gothic" panose="020B0400000000000000" pitchFamily="34" charset="-128"/>
                <a:cs typeface="Noto Sans"/>
                <a:sym typeface="Noto Sans"/>
              </a:rPr>
              <a:t>机をくっつけてね</a:t>
            </a:r>
            <a:endParaRPr sz="1800" b="1" u="sng">
              <a:solidFill>
                <a:srgbClr val="666666"/>
              </a:solidFill>
              <a:latin typeface="Yu Gothic" panose="020B0400000000000000" pitchFamily="34" charset="-128"/>
              <a:ea typeface="Yu Gothic" panose="020B0400000000000000" pitchFamily="34" charset="-128"/>
              <a:cs typeface="Noto Sans"/>
              <a:sym typeface="Noto Sans"/>
            </a:endParaRPr>
          </a:p>
          <a:p>
            <a:pPr marL="0" lvl="0" indent="0" algn="l" rtl="0">
              <a:lnSpc>
                <a:spcPct val="150000"/>
              </a:lnSpc>
              <a:spcBef>
                <a:spcPts val="0"/>
              </a:spcBef>
              <a:spcAft>
                <a:spcPts val="0"/>
              </a:spcAft>
              <a:buNone/>
            </a:pPr>
            <a:r>
              <a:rPr lang="ja" sz="1800" b="1">
                <a:solidFill>
                  <a:srgbClr val="666666"/>
                </a:solidFill>
                <a:latin typeface="Yu Gothic" panose="020B0400000000000000" pitchFamily="34" charset="-128"/>
                <a:ea typeface="Yu Gothic" panose="020B0400000000000000" pitchFamily="34" charset="-128"/>
                <a:cs typeface="Noto Sans"/>
                <a:sym typeface="Noto Sans"/>
              </a:rPr>
              <a:t>使うのは筆記用具だけ、教科書等はしまいましょう</a:t>
            </a:r>
            <a:endParaRPr sz="1800" b="1">
              <a:solidFill>
                <a:srgbClr val="666666"/>
              </a:solidFill>
              <a:latin typeface="Yu Gothic" panose="020B0400000000000000" pitchFamily="34" charset="-128"/>
              <a:ea typeface="Yu Gothic" panose="020B0400000000000000" pitchFamily="34" charset="-128"/>
              <a:cs typeface="Noto Sans"/>
              <a:sym typeface="No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32"/>
          <p:cNvSpPr/>
          <p:nvPr/>
        </p:nvSpPr>
        <p:spPr>
          <a:xfrm>
            <a:off x="224700" y="205200"/>
            <a:ext cx="8694600" cy="4733100"/>
          </a:xfrm>
          <a:prstGeom prst="roundRect">
            <a:avLst>
              <a:gd name="adj" fmla="val 1945"/>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262" name="Google Shape;262;p32"/>
          <p:cNvSpPr txBox="1"/>
          <p:nvPr/>
        </p:nvSpPr>
        <p:spPr>
          <a:xfrm>
            <a:off x="927600" y="1805363"/>
            <a:ext cx="7288800" cy="204668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ja" sz="2200" b="1">
                <a:solidFill>
                  <a:srgbClr val="434343"/>
                </a:solidFill>
                <a:latin typeface="Yu Gothic" panose="020B0400000000000000" pitchFamily="34" charset="-128"/>
                <a:ea typeface="Yu Gothic" panose="020B0400000000000000" pitchFamily="34" charset="-128"/>
                <a:cs typeface="Noto Sans"/>
                <a:sym typeface="Noto Sans"/>
              </a:rPr>
              <a:t>みんなが挙げてくれた「ふつう」は、</a:t>
            </a:r>
            <a:endParaRPr sz="2200" b="1">
              <a:solidFill>
                <a:srgbClr val="434343"/>
              </a:solidFill>
              <a:latin typeface="Yu Gothic" panose="020B0400000000000000" pitchFamily="34" charset="-128"/>
              <a:ea typeface="Yu Gothic" panose="020B0400000000000000" pitchFamily="34" charset="-128"/>
              <a:cs typeface="Noto Sans"/>
              <a:sym typeface="Noto Sans"/>
            </a:endParaRPr>
          </a:p>
          <a:p>
            <a:pPr marL="0" lvl="0" indent="0" algn="l" rtl="0">
              <a:lnSpc>
                <a:spcPct val="150000"/>
              </a:lnSpc>
              <a:spcBef>
                <a:spcPts val="0"/>
              </a:spcBef>
              <a:spcAft>
                <a:spcPts val="0"/>
              </a:spcAft>
              <a:buClr>
                <a:schemeClr val="dk1"/>
              </a:buClr>
              <a:buSzPts val="1100"/>
              <a:buFont typeface="Arial"/>
              <a:buNone/>
            </a:pPr>
            <a:r>
              <a:rPr lang="ja" sz="2200" b="1">
                <a:solidFill>
                  <a:srgbClr val="3C78D8"/>
                </a:solidFill>
                <a:latin typeface="Yu Gothic" panose="020B0400000000000000" pitchFamily="34" charset="-128"/>
                <a:ea typeface="Yu Gothic" panose="020B0400000000000000" pitchFamily="34" charset="-128"/>
                <a:cs typeface="Noto Sans"/>
                <a:sym typeface="Noto Sans"/>
              </a:rPr>
              <a:t>どのような時に、どのような意図で</a:t>
            </a:r>
            <a:r>
              <a:rPr lang="ja" sz="2200" b="1">
                <a:solidFill>
                  <a:srgbClr val="434343"/>
                </a:solidFill>
                <a:latin typeface="Yu Gothic" panose="020B0400000000000000" pitchFamily="34" charset="-128"/>
                <a:ea typeface="Yu Gothic" panose="020B0400000000000000" pitchFamily="34" charset="-128"/>
                <a:cs typeface="Noto Sans"/>
                <a:sym typeface="Noto Sans"/>
              </a:rPr>
              <a:t>使うのでしょうか？</a:t>
            </a:r>
            <a:endParaRPr sz="2200" b="1">
              <a:solidFill>
                <a:srgbClr val="434343"/>
              </a:solidFill>
              <a:latin typeface="Yu Gothic" panose="020B0400000000000000" pitchFamily="34" charset="-128"/>
              <a:ea typeface="Yu Gothic" panose="020B0400000000000000" pitchFamily="34" charset="-128"/>
              <a:cs typeface="Noto Sans"/>
              <a:sym typeface="Noto Sans"/>
            </a:endParaRPr>
          </a:p>
          <a:p>
            <a:pPr marL="0" lvl="0" indent="0" algn="l" rtl="0">
              <a:spcBef>
                <a:spcPts val="0"/>
              </a:spcBef>
              <a:spcAft>
                <a:spcPts val="0"/>
              </a:spcAft>
              <a:buClr>
                <a:schemeClr val="dk1"/>
              </a:buClr>
              <a:buSzPts val="1100"/>
              <a:buFont typeface="Arial"/>
              <a:buNone/>
            </a:pPr>
            <a:r>
              <a:rPr lang="ja" sz="2200" b="1">
                <a:solidFill>
                  <a:srgbClr val="3C78D8"/>
                </a:solidFill>
                <a:latin typeface="Yu Gothic" panose="020B0400000000000000" pitchFamily="34" charset="-128"/>
                <a:ea typeface="Yu Gothic" panose="020B0400000000000000" pitchFamily="34" charset="-128"/>
              </a:rPr>
              <a:t>意味の分類・分析をしてみよう！</a:t>
            </a:r>
            <a:endParaRPr sz="2200" b="1">
              <a:solidFill>
                <a:srgbClr val="3C78D8"/>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Clr>
                <a:schemeClr val="dk1"/>
              </a:buClr>
              <a:buSzPts val="1100"/>
              <a:buFont typeface="Arial"/>
              <a:buNone/>
            </a:pPr>
            <a:endParaRPr sz="2200" b="1">
              <a:solidFill>
                <a:srgbClr val="434343"/>
              </a:solidFill>
              <a:latin typeface="Yu Gothic" panose="020B0400000000000000" pitchFamily="34" charset="-128"/>
              <a:ea typeface="Yu Gothic" panose="020B0400000000000000" pitchFamily="34" charset="-128"/>
              <a:cs typeface="Noto Sans"/>
              <a:sym typeface="Noto Sans"/>
            </a:endParaRPr>
          </a:p>
        </p:txBody>
      </p:sp>
      <p:sp>
        <p:nvSpPr>
          <p:cNvPr id="263" name="Google Shape;263;p32"/>
          <p:cNvSpPr/>
          <p:nvPr/>
        </p:nvSpPr>
        <p:spPr>
          <a:xfrm>
            <a:off x="224700" y="205200"/>
            <a:ext cx="3406800" cy="6747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 書いてみよう</a:t>
            </a:r>
            <a:endParaRPr sz="18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33"/>
          <p:cNvSpPr/>
          <p:nvPr/>
        </p:nvSpPr>
        <p:spPr>
          <a:xfrm>
            <a:off x="0" y="0"/>
            <a:ext cx="9144000" cy="5143500"/>
          </a:xfrm>
          <a:prstGeom prst="roundRect">
            <a:avLst>
              <a:gd name="adj" fmla="val 1945"/>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33"/>
          <p:cNvPicPr preferRelativeResize="0"/>
          <p:nvPr/>
        </p:nvPicPr>
        <p:blipFill>
          <a:blip r:embed="rId3">
            <a:alphaModFix/>
          </a:blip>
          <a:stretch>
            <a:fillRect/>
          </a:stretch>
        </p:blipFill>
        <p:spPr>
          <a:xfrm>
            <a:off x="1011525" y="34525"/>
            <a:ext cx="7219200" cy="5074440"/>
          </a:xfrm>
          <a:prstGeom prst="rect">
            <a:avLst/>
          </a:prstGeom>
          <a:noFill/>
          <a:ln>
            <a:noFill/>
          </a:ln>
        </p:spPr>
      </p:pic>
      <p:sp>
        <p:nvSpPr>
          <p:cNvPr id="270" name="Google Shape;270;p33"/>
          <p:cNvSpPr/>
          <p:nvPr/>
        </p:nvSpPr>
        <p:spPr>
          <a:xfrm>
            <a:off x="192325" y="223197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33"/>
          <p:cNvSpPr/>
          <p:nvPr/>
        </p:nvSpPr>
        <p:spPr>
          <a:xfrm>
            <a:off x="192325" y="130592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33"/>
          <p:cNvSpPr/>
          <p:nvPr/>
        </p:nvSpPr>
        <p:spPr>
          <a:xfrm>
            <a:off x="8208700" y="403482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3"/>
          <p:cNvSpPr/>
          <p:nvPr/>
        </p:nvSpPr>
        <p:spPr>
          <a:xfrm>
            <a:off x="8208700" y="318662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33"/>
          <p:cNvSpPr/>
          <p:nvPr/>
        </p:nvSpPr>
        <p:spPr>
          <a:xfrm>
            <a:off x="8208700" y="15525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33"/>
          <p:cNvSpPr/>
          <p:nvPr/>
        </p:nvSpPr>
        <p:spPr>
          <a:xfrm>
            <a:off x="192325" y="315802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33"/>
          <p:cNvSpPr/>
          <p:nvPr/>
        </p:nvSpPr>
        <p:spPr>
          <a:xfrm>
            <a:off x="8208700" y="103767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33"/>
          <p:cNvSpPr/>
          <p:nvPr/>
        </p:nvSpPr>
        <p:spPr>
          <a:xfrm>
            <a:off x="0" y="0"/>
            <a:ext cx="3406800" cy="6747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分析方法</a:t>
            </a:r>
            <a:endParaRPr sz="1800" b="1">
              <a:solidFill>
                <a:schemeClr val="lt1"/>
              </a:solidFill>
              <a:latin typeface="Yu Gothic" panose="020B0400000000000000" pitchFamily="34" charset="-128"/>
              <a:ea typeface="Yu Gothic" panose="020B0400000000000000" pitchFamily="34" charset="-128"/>
            </a:endParaRPr>
          </a:p>
        </p:txBody>
      </p:sp>
      <p:grpSp>
        <p:nvGrpSpPr>
          <p:cNvPr id="278" name="Google Shape;278;p33"/>
          <p:cNvGrpSpPr/>
          <p:nvPr/>
        </p:nvGrpSpPr>
        <p:grpSpPr>
          <a:xfrm>
            <a:off x="653700" y="945750"/>
            <a:ext cx="3600450" cy="867900"/>
            <a:chOff x="946525" y="585250"/>
            <a:chExt cx="3600450" cy="867900"/>
          </a:xfrm>
        </p:grpSpPr>
        <p:sp>
          <p:nvSpPr>
            <p:cNvPr id="279" name="Google Shape;279;p33"/>
            <p:cNvSpPr txBox="1"/>
            <p:nvPr/>
          </p:nvSpPr>
          <p:spPr>
            <a:xfrm>
              <a:off x="1669075" y="585250"/>
              <a:ext cx="28779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dirty="0">
                  <a:solidFill>
                    <a:srgbClr val="3C78D8"/>
                  </a:solidFill>
                  <a:latin typeface="Yu Gothic" panose="020B0400000000000000" pitchFamily="34" charset="-128"/>
                  <a:ea typeface="Yu Gothic" panose="020B0400000000000000" pitchFamily="34" charset="-128"/>
                </a:rPr>
                <a:t>①</a:t>
              </a:r>
              <a:endParaRPr b="1" dirty="0">
                <a:solidFill>
                  <a:srgbClr val="3C78D8"/>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b="1" dirty="0">
                  <a:solidFill>
                    <a:srgbClr val="3C78D8"/>
                  </a:solidFill>
                  <a:latin typeface="Yu Gothic" panose="020B0400000000000000" pitchFamily="34" charset="-128"/>
                  <a:ea typeface="Yu Gothic" panose="020B0400000000000000" pitchFamily="34" charset="-128"/>
                </a:rPr>
                <a:t>それぞれの付箋に</a:t>
              </a:r>
              <a:endParaRPr b="1" dirty="0">
                <a:solidFill>
                  <a:srgbClr val="3C78D8"/>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b="1" dirty="0">
                  <a:solidFill>
                    <a:srgbClr val="3C78D8"/>
                  </a:solidFill>
                  <a:latin typeface="Yu Gothic" panose="020B0400000000000000" pitchFamily="34" charset="-128"/>
                  <a:ea typeface="Yu Gothic" panose="020B0400000000000000" pitchFamily="34" charset="-128"/>
                </a:rPr>
                <a:t>書かれていることを見てみよう</a:t>
              </a:r>
              <a:endParaRPr b="1" dirty="0">
                <a:solidFill>
                  <a:srgbClr val="3C78D8"/>
                </a:solidFill>
                <a:latin typeface="Yu Gothic" panose="020B0400000000000000" pitchFamily="34" charset="-128"/>
                <a:ea typeface="Yu Gothic" panose="020B0400000000000000" pitchFamily="34" charset="-128"/>
              </a:endParaRPr>
            </a:p>
          </p:txBody>
        </p:sp>
        <p:cxnSp>
          <p:nvCxnSpPr>
            <p:cNvPr id="280" name="Google Shape;280;p33"/>
            <p:cNvCxnSpPr/>
            <p:nvPr/>
          </p:nvCxnSpPr>
          <p:spPr>
            <a:xfrm>
              <a:off x="946525" y="1452550"/>
              <a:ext cx="2161500" cy="600"/>
            </a:xfrm>
            <a:prstGeom prst="bentConnector3">
              <a:avLst>
                <a:gd name="adj1" fmla="val 50000"/>
              </a:avLst>
            </a:prstGeom>
            <a:noFill/>
            <a:ln w="38100" cap="flat" cmpd="sng">
              <a:solidFill>
                <a:srgbClr val="3C78D8"/>
              </a:solidFill>
              <a:prstDash val="solid"/>
              <a:round/>
              <a:headEnd type="oval" w="med" len="med"/>
              <a:tailEnd type="none" w="med" len="med"/>
            </a:ln>
          </p:spPr>
        </p:cxnSp>
      </p:grpSp>
      <p:sp>
        <p:nvSpPr>
          <p:cNvPr id="281" name="Google Shape;281;p33"/>
          <p:cNvSpPr txBox="1"/>
          <p:nvPr/>
        </p:nvSpPr>
        <p:spPr>
          <a:xfrm>
            <a:off x="5250175" y="2083500"/>
            <a:ext cx="14604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a:solidFill>
                  <a:schemeClr val="dk1"/>
                </a:solidFill>
                <a:highlight>
                  <a:srgbClr val="FFFF00"/>
                </a:highlight>
                <a:latin typeface="Klee One"/>
                <a:ea typeface="Klee One"/>
                <a:cs typeface="Klee One"/>
                <a:sym typeface="Klee One"/>
              </a:rPr>
              <a:t>ポジティブ</a:t>
            </a:r>
            <a:endParaRPr sz="1800" b="1">
              <a:solidFill>
                <a:schemeClr val="dk1"/>
              </a:solidFill>
              <a:highlight>
                <a:srgbClr val="FFFF00"/>
              </a:highlight>
              <a:latin typeface="Klee One"/>
              <a:ea typeface="Klee One"/>
              <a:cs typeface="Klee One"/>
              <a:sym typeface="Klee One"/>
            </a:endParaRPr>
          </a:p>
        </p:txBody>
      </p:sp>
      <p:sp>
        <p:nvSpPr>
          <p:cNvPr id="282" name="Google Shape;282;p33"/>
          <p:cNvSpPr txBox="1"/>
          <p:nvPr/>
        </p:nvSpPr>
        <p:spPr>
          <a:xfrm>
            <a:off x="2716425" y="2084700"/>
            <a:ext cx="14604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a:solidFill>
                  <a:schemeClr val="dk1"/>
                </a:solidFill>
                <a:highlight>
                  <a:srgbClr val="FFFF00"/>
                </a:highlight>
                <a:latin typeface="Klee One"/>
                <a:ea typeface="Klee One"/>
                <a:cs typeface="Klee One"/>
                <a:sym typeface="Klee One"/>
              </a:rPr>
              <a:t>ネガティブ</a:t>
            </a:r>
            <a:endParaRPr sz="1800" b="1">
              <a:solidFill>
                <a:schemeClr val="dk1"/>
              </a:solidFill>
              <a:highlight>
                <a:srgbClr val="FFFF00"/>
              </a:highlight>
              <a:latin typeface="Klee One"/>
              <a:ea typeface="Klee One"/>
              <a:cs typeface="Klee One"/>
              <a:sym typeface="Klee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4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Effect transition="in" filter="fade">
                                      <p:cBhvr>
                                        <p:cTn id="10" dur="4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pic>
        <p:nvPicPr>
          <p:cNvPr id="287" name="Google Shape;287;p34"/>
          <p:cNvPicPr preferRelativeResize="0"/>
          <p:nvPr/>
        </p:nvPicPr>
        <p:blipFill>
          <a:blip r:embed="rId3">
            <a:alphaModFix/>
          </a:blip>
          <a:stretch>
            <a:fillRect/>
          </a:stretch>
        </p:blipFill>
        <p:spPr>
          <a:xfrm>
            <a:off x="1011525" y="34525"/>
            <a:ext cx="7219200" cy="5074440"/>
          </a:xfrm>
          <a:prstGeom prst="rect">
            <a:avLst/>
          </a:prstGeom>
          <a:noFill/>
          <a:ln>
            <a:noFill/>
          </a:ln>
        </p:spPr>
      </p:pic>
      <p:sp>
        <p:nvSpPr>
          <p:cNvPr id="288" name="Google Shape;288;p34"/>
          <p:cNvSpPr/>
          <p:nvPr/>
        </p:nvSpPr>
        <p:spPr>
          <a:xfrm>
            <a:off x="0" y="0"/>
            <a:ext cx="9144000" cy="5143500"/>
          </a:xfrm>
          <a:prstGeom prst="roundRect">
            <a:avLst>
              <a:gd name="adj" fmla="val 1945"/>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4"/>
          <p:cNvSpPr/>
          <p:nvPr/>
        </p:nvSpPr>
        <p:spPr>
          <a:xfrm>
            <a:off x="2217025" y="27393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34"/>
          <p:cNvSpPr/>
          <p:nvPr/>
        </p:nvSpPr>
        <p:spPr>
          <a:xfrm>
            <a:off x="1233825" y="27393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1" name="Google Shape;291;p34"/>
          <p:cNvSpPr/>
          <p:nvPr/>
        </p:nvSpPr>
        <p:spPr>
          <a:xfrm>
            <a:off x="4283450" y="41181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2" name="Google Shape;292;p34"/>
          <p:cNvSpPr/>
          <p:nvPr/>
        </p:nvSpPr>
        <p:spPr>
          <a:xfrm>
            <a:off x="4283450" y="32720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 name="Google Shape;293;p34"/>
          <p:cNvSpPr/>
          <p:nvPr/>
        </p:nvSpPr>
        <p:spPr>
          <a:xfrm>
            <a:off x="7252600" y="27393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p34"/>
          <p:cNvSpPr/>
          <p:nvPr/>
        </p:nvSpPr>
        <p:spPr>
          <a:xfrm>
            <a:off x="5366675" y="27393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 name="Google Shape;295;p34"/>
          <p:cNvSpPr/>
          <p:nvPr/>
        </p:nvSpPr>
        <p:spPr>
          <a:xfrm>
            <a:off x="3200213" y="27393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6" name="Google Shape;296;p34"/>
          <p:cNvSpPr/>
          <p:nvPr/>
        </p:nvSpPr>
        <p:spPr>
          <a:xfrm>
            <a:off x="6333063" y="27393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7" name="Google Shape;297;p34"/>
          <p:cNvSpPr/>
          <p:nvPr/>
        </p:nvSpPr>
        <p:spPr>
          <a:xfrm>
            <a:off x="0" y="0"/>
            <a:ext cx="3406800" cy="6747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分析方法</a:t>
            </a:r>
            <a:endParaRPr sz="1800" b="1">
              <a:solidFill>
                <a:schemeClr val="lt1"/>
              </a:solidFill>
              <a:latin typeface="Yu Gothic" panose="020B0400000000000000" pitchFamily="34" charset="-128"/>
              <a:ea typeface="Yu Gothic" panose="020B0400000000000000" pitchFamily="34" charset="-128"/>
            </a:endParaRPr>
          </a:p>
        </p:txBody>
      </p:sp>
      <p:sp>
        <p:nvSpPr>
          <p:cNvPr id="298" name="Google Shape;298;p34"/>
          <p:cNvSpPr txBox="1"/>
          <p:nvPr/>
        </p:nvSpPr>
        <p:spPr>
          <a:xfrm>
            <a:off x="1155175" y="1273338"/>
            <a:ext cx="27372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rPr>
              <a:t>②</a:t>
            </a:r>
            <a:endParaRPr b="1">
              <a:solidFill>
                <a:srgbClr val="3C78D8"/>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rPr>
              <a:t>横軸に沿って、</a:t>
            </a:r>
            <a:endParaRPr b="1">
              <a:solidFill>
                <a:srgbClr val="3C78D8"/>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rPr>
              <a:t>みんなの付箋を貼ってみよう</a:t>
            </a:r>
            <a:endParaRPr b="1">
              <a:solidFill>
                <a:srgbClr val="3C78D8"/>
              </a:solidFill>
              <a:latin typeface="Yu Gothic" panose="020B0400000000000000" pitchFamily="34" charset="-128"/>
              <a:ea typeface="Yu Gothic" panose="020B0400000000000000" pitchFamily="34" charset="-128"/>
            </a:endParaRPr>
          </a:p>
        </p:txBody>
      </p:sp>
      <p:cxnSp>
        <p:nvCxnSpPr>
          <p:cNvPr id="299" name="Google Shape;299;p34"/>
          <p:cNvCxnSpPr/>
          <p:nvPr/>
        </p:nvCxnSpPr>
        <p:spPr>
          <a:xfrm rot="5400000" flipH="1">
            <a:off x="1946425" y="2260338"/>
            <a:ext cx="928500" cy="530400"/>
          </a:xfrm>
          <a:prstGeom prst="bentConnector3">
            <a:avLst>
              <a:gd name="adj1" fmla="val 50000"/>
            </a:avLst>
          </a:prstGeom>
          <a:noFill/>
          <a:ln w="38100" cap="flat" cmpd="sng">
            <a:solidFill>
              <a:srgbClr val="3C78D8"/>
            </a:solidFill>
            <a:prstDash val="solid"/>
            <a:round/>
            <a:headEnd type="oval" w="med" len="med"/>
            <a:tailEnd type="none" w="med" len="med"/>
          </a:ln>
        </p:spPr>
      </p:cxnSp>
      <p:sp>
        <p:nvSpPr>
          <p:cNvPr id="300" name="Google Shape;300;p34"/>
          <p:cNvSpPr txBox="1"/>
          <p:nvPr/>
        </p:nvSpPr>
        <p:spPr>
          <a:xfrm>
            <a:off x="5366675" y="2404200"/>
            <a:ext cx="1089900" cy="33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300" b="1">
                <a:solidFill>
                  <a:schemeClr val="dk1"/>
                </a:solidFill>
                <a:latin typeface="Klee One"/>
                <a:ea typeface="Klee One"/>
                <a:cs typeface="Klee One"/>
                <a:sym typeface="Klee One"/>
              </a:rPr>
              <a:t>ポジティブ</a:t>
            </a:r>
            <a:endParaRPr sz="1300" b="1">
              <a:solidFill>
                <a:schemeClr val="dk1"/>
              </a:solidFill>
              <a:latin typeface="Klee One"/>
              <a:ea typeface="Klee One"/>
              <a:cs typeface="Klee One"/>
              <a:sym typeface="Klee One"/>
            </a:endParaRPr>
          </a:p>
        </p:txBody>
      </p:sp>
      <p:sp>
        <p:nvSpPr>
          <p:cNvPr id="301" name="Google Shape;301;p34"/>
          <p:cNvSpPr/>
          <p:nvPr/>
        </p:nvSpPr>
        <p:spPr>
          <a:xfrm>
            <a:off x="4226175" y="107452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34"/>
          <p:cNvSpPr txBox="1"/>
          <p:nvPr/>
        </p:nvSpPr>
        <p:spPr>
          <a:xfrm>
            <a:off x="2797625" y="2382000"/>
            <a:ext cx="1146000" cy="37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300" b="1">
                <a:solidFill>
                  <a:schemeClr val="dk1"/>
                </a:solidFill>
                <a:latin typeface="Klee One"/>
                <a:ea typeface="Klee One"/>
                <a:cs typeface="Klee One"/>
                <a:sym typeface="Klee One"/>
              </a:rPr>
              <a:t>ネガティブ</a:t>
            </a:r>
            <a:endParaRPr sz="1300" b="1">
              <a:solidFill>
                <a:schemeClr val="dk1"/>
              </a:solidFill>
              <a:latin typeface="Klee One"/>
              <a:ea typeface="Klee One"/>
              <a:cs typeface="Klee One"/>
              <a:sym typeface="Kle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35"/>
          <p:cNvSpPr/>
          <p:nvPr/>
        </p:nvSpPr>
        <p:spPr>
          <a:xfrm>
            <a:off x="0" y="0"/>
            <a:ext cx="9144000" cy="5143500"/>
          </a:xfrm>
          <a:prstGeom prst="roundRect">
            <a:avLst>
              <a:gd name="adj" fmla="val 1945"/>
            </a:avLst>
          </a:pr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35"/>
          <p:cNvPicPr preferRelativeResize="0"/>
          <p:nvPr/>
        </p:nvPicPr>
        <p:blipFill>
          <a:blip r:embed="rId3">
            <a:alphaModFix/>
          </a:blip>
          <a:stretch>
            <a:fillRect/>
          </a:stretch>
        </p:blipFill>
        <p:spPr>
          <a:xfrm>
            <a:off x="1011525" y="34525"/>
            <a:ext cx="7219200" cy="5074440"/>
          </a:xfrm>
          <a:prstGeom prst="rect">
            <a:avLst/>
          </a:prstGeom>
          <a:noFill/>
          <a:ln>
            <a:noFill/>
          </a:ln>
        </p:spPr>
      </p:pic>
      <p:sp>
        <p:nvSpPr>
          <p:cNvPr id="309" name="Google Shape;309;p35"/>
          <p:cNvSpPr/>
          <p:nvPr/>
        </p:nvSpPr>
        <p:spPr>
          <a:xfrm>
            <a:off x="192325" y="223197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0" name="Google Shape;310;p35"/>
          <p:cNvSpPr/>
          <p:nvPr/>
        </p:nvSpPr>
        <p:spPr>
          <a:xfrm>
            <a:off x="8208700" y="318662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1" name="Google Shape;311;p35"/>
          <p:cNvSpPr/>
          <p:nvPr/>
        </p:nvSpPr>
        <p:spPr>
          <a:xfrm>
            <a:off x="8208700" y="103767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35"/>
          <p:cNvSpPr/>
          <p:nvPr/>
        </p:nvSpPr>
        <p:spPr>
          <a:xfrm>
            <a:off x="0" y="0"/>
            <a:ext cx="3406800" cy="6747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分析方法</a:t>
            </a:r>
            <a:endParaRPr sz="1800" b="1">
              <a:solidFill>
                <a:schemeClr val="lt1"/>
              </a:solidFill>
              <a:latin typeface="Yu Gothic" panose="020B0400000000000000" pitchFamily="34" charset="-128"/>
              <a:ea typeface="Yu Gothic" panose="020B0400000000000000" pitchFamily="34" charset="-128"/>
            </a:endParaRPr>
          </a:p>
        </p:txBody>
      </p:sp>
      <p:sp>
        <p:nvSpPr>
          <p:cNvPr id="313" name="Google Shape;313;p35"/>
          <p:cNvSpPr txBox="1"/>
          <p:nvPr/>
        </p:nvSpPr>
        <p:spPr>
          <a:xfrm>
            <a:off x="4176825" y="1852575"/>
            <a:ext cx="9228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1800">
                <a:solidFill>
                  <a:schemeClr val="dk1"/>
                </a:solidFill>
                <a:latin typeface="Zen Kaku Gothic New"/>
                <a:ea typeface="Zen Kaku Gothic New"/>
                <a:cs typeface="Zen Kaku Gothic New"/>
                <a:sym typeface="Zen Kaku Gothic New"/>
              </a:rPr>
              <a:t>~~~~</a:t>
            </a:r>
            <a:endParaRPr sz="1800">
              <a:solidFill>
                <a:schemeClr val="dk1"/>
              </a:solidFill>
              <a:latin typeface="Zen Kaku Gothic New"/>
              <a:ea typeface="Zen Kaku Gothic New"/>
              <a:cs typeface="Zen Kaku Gothic New"/>
              <a:sym typeface="Zen Kaku Gothic New"/>
            </a:endParaRPr>
          </a:p>
        </p:txBody>
      </p:sp>
      <p:sp>
        <p:nvSpPr>
          <p:cNvPr id="314" name="Google Shape;314;p35"/>
          <p:cNvSpPr txBox="1"/>
          <p:nvPr/>
        </p:nvSpPr>
        <p:spPr>
          <a:xfrm>
            <a:off x="4176825" y="2860463"/>
            <a:ext cx="9228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1800">
                <a:solidFill>
                  <a:schemeClr val="dk1"/>
                </a:solidFill>
                <a:latin typeface="Zen Kaku Gothic New"/>
                <a:ea typeface="Zen Kaku Gothic New"/>
                <a:cs typeface="Zen Kaku Gothic New"/>
                <a:sym typeface="Zen Kaku Gothic New"/>
              </a:rPr>
              <a:t>~~~~</a:t>
            </a:r>
            <a:endParaRPr sz="1800">
              <a:solidFill>
                <a:schemeClr val="dk1"/>
              </a:solidFill>
              <a:latin typeface="Zen Kaku Gothic New"/>
              <a:ea typeface="Zen Kaku Gothic New"/>
              <a:cs typeface="Zen Kaku Gothic New"/>
              <a:sym typeface="Zen Kaku Gothic New"/>
            </a:endParaRPr>
          </a:p>
        </p:txBody>
      </p:sp>
      <p:sp>
        <p:nvSpPr>
          <p:cNvPr id="315" name="Google Shape;315;p35"/>
          <p:cNvSpPr txBox="1"/>
          <p:nvPr/>
        </p:nvSpPr>
        <p:spPr>
          <a:xfrm>
            <a:off x="5366675" y="2404200"/>
            <a:ext cx="1089900" cy="33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300" b="1">
                <a:solidFill>
                  <a:schemeClr val="dk1"/>
                </a:solidFill>
                <a:latin typeface="Klee One"/>
                <a:ea typeface="Klee One"/>
                <a:cs typeface="Klee One"/>
                <a:sym typeface="Klee One"/>
              </a:rPr>
              <a:t>ポジティブ</a:t>
            </a:r>
            <a:endParaRPr sz="1300" b="1">
              <a:solidFill>
                <a:schemeClr val="dk1"/>
              </a:solidFill>
              <a:latin typeface="Klee One"/>
              <a:ea typeface="Klee One"/>
              <a:cs typeface="Klee One"/>
              <a:sym typeface="Klee One"/>
            </a:endParaRPr>
          </a:p>
        </p:txBody>
      </p:sp>
      <p:sp>
        <p:nvSpPr>
          <p:cNvPr id="316" name="Google Shape;316;p35"/>
          <p:cNvSpPr txBox="1"/>
          <p:nvPr/>
        </p:nvSpPr>
        <p:spPr>
          <a:xfrm>
            <a:off x="2797625" y="2382000"/>
            <a:ext cx="1146000" cy="37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300" b="1">
                <a:solidFill>
                  <a:schemeClr val="dk1"/>
                </a:solidFill>
                <a:latin typeface="Klee One"/>
                <a:ea typeface="Klee One"/>
                <a:cs typeface="Klee One"/>
                <a:sym typeface="Klee One"/>
              </a:rPr>
              <a:t>ネガティブ</a:t>
            </a:r>
            <a:endParaRPr sz="1300" b="1">
              <a:solidFill>
                <a:schemeClr val="dk1"/>
              </a:solidFill>
              <a:latin typeface="Klee One"/>
              <a:ea typeface="Klee One"/>
              <a:cs typeface="Klee One"/>
              <a:sym typeface="Klee One"/>
            </a:endParaRPr>
          </a:p>
        </p:txBody>
      </p:sp>
      <p:sp>
        <p:nvSpPr>
          <p:cNvPr id="317" name="Google Shape;317;p35"/>
          <p:cNvSpPr/>
          <p:nvPr/>
        </p:nvSpPr>
        <p:spPr>
          <a:xfrm>
            <a:off x="2398500" y="16148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p35"/>
          <p:cNvSpPr/>
          <p:nvPr/>
        </p:nvSpPr>
        <p:spPr>
          <a:xfrm>
            <a:off x="1608600" y="944175"/>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35"/>
          <p:cNvSpPr/>
          <p:nvPr/>
        </p:nvSpPr>
        <p:spPr>
          <a:xfrm>
            <a:off x="4309713" y="41347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p35"/>
          <p:cNvSpPr/>
          <p:nvPr/>
        </p:nvSpPr>
        <p:spPr>
          <a:xfrm>
            <a:off x="3829163" y="3651825"/>
            <a:ext cx="789900" cy="789900"/>
          </a:xfrm>
          <a:prstGeom prst="roundRect">
            <a:avLst>
              <a:gd name="adj" fmla="val 16667"/>
            </a:avLst>
          </a:prstGeom>
          <a:solidFill>
            <a:srgbClr val="F4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1" name="Google Shape;321;p35"/>
          <p:cNvSpPr/>
          <p:nvPr/>
        </p:nvSpPr>
        <p:spPr>
          <a:xfrm>
            <a:off x="6615525" y="257175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35"/>
          <p:cNvSpPr/>
          <p:nvPr/>
        </p:nvSpPr>
        <p:spPr>
          <a:xfrm>
            <a:off x="2446025" y="33448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3" name="Google Shape;323;p35"/>
          <p:cNvSpPr/>
          <p:nvPr/>
        </p:nvSpPr>
        <p:spPr>
          <a:xfrm>
            <a:off x="2928725" y="10868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4" name="Google Shape;324;p35"/>
          <p:cNvSpPr/>
          <p:nvPr/>
        </p:nvSpPr>
        <p:spPr>
          <a:xfrm>
            <a:off x="5770425" y="14964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35"/>
          <p:cNvSpPr/>
          <p:nvPr/>
        </p:nvSpPr>
        <p:spPr>
          <a:xfrm>
            <a:off x="4226175" y="296900"/>
            <a:ext cx="789900" cy="789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26" name="Google Shape;326;p35"/>
          <p:cNvGrpSpPr/>
          <p:nvPr/>
        </p:nvGrpSpPr>
        <p:grpSpPr>
          <a:xfrm>
            <a:off x="4731425" y="3230475"/>
            <a:ext cx="3374100" cy="1205250"/>
            <a:chOff x="4731425" y="3230475"/>
            <a:chExt cx="3374100" cy="1205250"/>
          </a:xfrm>
        </p:grpSpPr>
        <p:sp>
          <p:nvSpPr>
            <p:cNvPr id="327" name="Google Shape;327;p35"/>
            <p:cNvSpPr txBox="1"/>
            <p:nvPr/>
          </p:nvSpPr>
          <p:spPr>
            <a:xfrm>
              <a:off x="5178125" y="3568425"/>
              <a:ext cx="292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rPr>
                <a:t>③</a:t>
              </a:r>
              <a:endParaRPr b="1">
                <a:solidFill>
                  <a:srgbClr val="3C78D8"/>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rPr>
                <a:t>中央付近の付箋の傾向や特徴を、</a:t>
              </a:r>
              <a:endParaRPr b="1">
                <a:solidFill>
                  <a:srgbClr val="3C78D8"/>
                </a:solidFill>
                <a:latin typeface="Yu Gothic" panose="020B0400000000000000" pitchFamily="34" charset="-128"/>
                <a:ea typeface="Yu Gothic" panose="020B0400000000000000" pitchFamily="34" charset="-128"/>
              </a:endParaRPr>
            </a:p>
            <a:p>
              <a:pPr marL="0" lvl="0" indent="0" algn="l" rtl="0">
                <a:spcBef>
                  <a:spcPts val="0"/>
                </a:spcBef>
                <a:spcAft>
                  <a:spcPts val="0"/>
                </a:spcAft>
                <a:buNone/>
              </a:pPr>
              <a:r>
                <a:rPr lang="ja" b="1">
                  <a:solidFill>
                    <a:srgbClr val="3C78D8"/>
                  </a:solidFill>
                  <a:latin typeface="Yu Gothic" panose="020B0400000000000000" pitchFamily="34" charset="-128"/>
                  <a:ea typeface="Yu Gothic" panose="020B0400000000000000" pitchFamily="34" charset="-128"/>
                </a:rPr>
                <a:t>上下の縦軸に当てはめてみよう</a:t>
              </a:r>
              <a:endParaRPr b="1">
                <a:solidFill>
                  <a:srgbClr val="3C78D8"/>
                </a:solidFill>
                <a:latin typeface="Yu Gothic" panose="020B0400000000000000" pitchFamily="34" charset="-128"/>
                <a:ea typeface="Yu Gothic" panose="020B0400000000000000" pitchFamily="34" charset="-128"/>
              </a:endParaRPr>
            </a:p>
          </p:txBody>
        </p:sp>
        <p:cxnSp>
          <p:nvCxnSpPr>
            <p:cNvPr id="328" name="Google Shape;328;p35"/>
            <p:cNvCxnSpPr>
              <a:endCxn id="327" idx="1"/>
            </p:cNvCxnSpPr>
            <p:nvPr/>
          </p:nvCxnSpPr>
          <p:spPr>
            <a:xfrm rot="-5400000" flipH="1">
              <a:off x="4568975" y="3392925"/>
              <a:ext cx="771600" cy="446700"/>
            </a:xfrm>
            <a:prstGeom prst="bentConnector2">
              <a:avLst/>
            </a:prstGeom>
            <a:noFill/>
            <a:ln w="38100" cap="flat" cmpd="sng">
              <a:solidFill>
                <a:srgbClr val="3C78D8"/>
              </a:solidFill>
              <a:prstDash val="solid"/>
              <a:round/>
              <a:headEnd type="oval" w="med" len="med"/>
              <a:tailEnd type="none" w="med" len="med"/>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332"/>
        <p:cNvGrpSpPr/>
        <p:nvPr/>
      </p:nvGrpSpPr>
      <p:grpSpPr>
        <a:xfrm>
          <a:off x="0" y="0"/>
          <a:ext cx="0" cy="0"/>
          <a:chOff x="0" y="0"/>
          <a:chExt cx="0" cy="0"/>
        </a:xfrm>
      </p:grpSpPr>
      <p:sp>
        <p:nvSpPr>
          <p:cNvPr id="333" name="Google Shape;333;p36"/>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txBox="1"/>
          <p:nvPr/>
        </p:nvSpPr>
        <p:spPr>
          <a:xfrm>
            <a:off x="2166000" y="1505850"/>
            <a:ext cx="4812000" cy="22159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次ページの「共有」は必ず実施するよう、お願いいたします。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「発表」ではなく「共有」であることをご留意ください。</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ここでは結論を急ぐ必要はなく、各班内で話し合われたことを他の班に知ってもらい、「班ごとにふつうの解釈が異なる」ことを認識してもらう意図のものです。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所要時間: 1分 x 班数</a:t>
            </a:r>
            <a:endParaRPr sz="180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38"/>
        <p:cNvGrpSpPr/>
        <p:nvPr/>
      </p:nvGrpSpPr>
      <p:grpSpPr>
        <a:xfrm>
          <a:off x="0" y="0"/>
          <a:ext cx="0" cy="0"/>
          <a:chOff x="0" y="0"/>
          <a:chExt cx="0" cy="0"/>
        </a:xfrm>
      </p:grpSpPr>
      <p:sp>
        <p:nvSpPr>
          <p:cNvPr id="339" name="Google Shape;339;p37"/>
          <p:cNvSpPr txBox="1"/>
          <p:nvPr/>
        </p:nvSpPr>
        <p:spPr>
          <a:xfrm>
            <a:off x="2720100" y="506688"/>
            <a:ext cx="3703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 60秒</a:t>
            </a:r>
            <a:r>
              <a:rPr lang="ja" sz="2400" b="1">
                <a:solidFill>
                  <a:schemeClr val="lt1"/>
                </a:solidFill>
                <a:latin typeface="Yu Gothic" panose="020B0400000000000000" pitchFamily="34" charset="-128"/>
                <a:ea typeface="Yu Gothic" panose="020B0400000000000000" pitchFamily="34" charset="-128"/>
              </a:rPr>
              <a:t>で共有タイム！</a:t>
            </a:r>
            <a:endParaRPr b="1">
              <a:solidFill>
                <a:schemeClr val="lt1"/>
              </a:solidFill>
              <a:latin typeface="Yu Gothic" panose="020B0400000000000000" pitchFamily="34" charset="-128"/>
              <a:ea typeface="Yu Gothic" panose="020B0400000000000000" pitchFamily="34" charset="-128"/>
            </a:endParaRPr>
          </a:p>
        </p:txBody>
      </p:sp>
      <p:cxnSp>
        <p:nvCxnSpPr>
          <p:cNvPr id="340" name="Google Shape;340;p37"/>
          <p:cNvCxnSpPr/>
          <p:nvPr/>
        </p:nvCxnSpPr>
        <p:spPr>
          <a:xfrm>
            <a:off x="2309825" y="711750"/>
            <a:ext cx="476400" cy="595200"/>
          </a:xfrm>
          <a:prstGeom prst="straightConnector1">
            <a:avLst/>
          </a:prstGeom>
          <a:noFill/>
          <a:ln w="38100" cap="flat" cmpd="sng">
            <a:solidFill>
              <a:schemeClr val="lt1"/>
            </a:solidFill>
            <a:prstDash val="solid"/>
            <a:round/>
            <a:headEnd type="none" w="med" len="med"/>
            <a:tailEnd type="none" w="med" len="med"/>
          </a:ln>
        </p:spPr>
      </p:cxnSp>
      <p:cxnSp>
        <p:nvCxnSpPr>
          <p:cNvPr id="341" name="Google Shape;341;p37"/>
          <p:cNvCxnSpPr/>
          <p:nvPr/>
        </p:nvCxnSpPr>
        <p:spPr>
          <a:xfrm flipH="1">
            <a:off x="6349475" y="711750"/>
            <a:ext cx="476400" cy="595200"/>
          </a:xfrm>
          <a:prstGeom prst="straightConnector1">
            <a:avLst/>
          </a:prstGeom>
          <a:noFill/>
          <a:ln w="38100" cap="flat" cmpd="sng">
            <a:solidFill>
              <a:schemeClr val="lt1"/>
            </a:solidFill>
            <a:prstDash val="solid"/>
            <a:round/>
            <a:headEnd type="none" w="med" len="med"/>
            <a:tailEnd type="none" w="med" len="med"/>
          </a:ln>
        </p:spPr>
      </p:cxnSp>
      <p:sp>
        <p:nvSpPr>
          <p:cNvPr id="342" name="Google Shape;342;p37"/>
          <p:cNvSpPr/>
          <p:nvPr/>
        </p:nvSpPr>
        <p:spPr>
          <a:xfrm>
            <a:off x="517050" y="1601688"/>
            <a:ext cx="8109900" cy="2016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b="1">
              <a:solidFill>
                <a:schemeClr val="dk2"/>
              </a:solidFill>
              <a:latin typeface="Yu Gothic" panose="020B0400000000000000" pitchFamily="34" charset="-128"/>
              <a:ea typeface="Yu Gothic" panose="020B0400000000000000" pitchFamily="34" charset="-128"/>
            </a:endParaRPr>
          </a:p>
        </p:txBody>
      </p:sp>
      <p:grpSp>
        <p:nvGrpSpPr>
          <p:cNvPr id="343" name="Google Shape;343;p37"/>
          <p:cNvGrpSpPr/>
          <p:nvPr/>
        </p:nvGrpSpPr>
        <p:grpSpPr>
          <a:xfrm>
            <a:off x="2266525" y="3866650"/>
            <a:ext cx="4720500" cy="748475"/>
            <a:chOff x="2372550" y="3866650"/>
            <a:chExt cx="4720500" cy="748475"/>
          </a:xfrm>
        </p:grpSpPr>
        <p:sp>
          <p:nvSpPr>
            <p:cNvPr id="344" name="Google Shape;344;p37"/>
            <p:cNvSpPr txBox="1"/>
            <p:nvPr/>
          </p:nvSpPr>
          <p:spPr>
            <a:xfrm>
              <a:off x="2372550" y="3866650"/>
              <a:ext cx="4720500" cy="7155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グループの中の</a:t>
              </a:r>
              <a:r>
                <a:rPr lang="ja" sz="3000" b="1">
                  <a:solidFill>
                    <a:schemeClr val="lt1"/>
                  </a:solidFill>
                  <a:latin typeface="Yu Gothic" panose="020B0400000000000000" pitchFamily="34" charset="-128"/>
                  <a:ea typeface="Yu Gothic" panose="020B0400000000000000" pitchFamily="34" charset="-128"/>
                </a:rPr>
                <a:t>１人 </a:t>
              </a:r>
              <a:r>
                <a:rPr lang="ja" sz="1800" b="1">
                  <a:solidFill>
                    <a:schemeClr val="lt1"/>
                  </a:solidFill>
                  <a:latin typeface="Yu Gothic" panose="020B0400000000000000" pitchFamily="34" charset="-128"/>
                  <a:ea typeface="Yu Gothic" panose="020B0400000000000000" pitchFamily="34" charset="-128"/>
                </a:rPr>
                <a:t>が教えてください！</a:t>
              </a:r>
              <a:endParaRPr b="1">
                <a:solidFill>
                  <a:schemeClr val="lt1"/>
                </a:solidFill>
                <a:latin typeface="Yu Gothic" panose="020B0400000000000000" pitchFamily="34" charset="-128"/>
                <a:ea typeface="Yu Gothic" panose="020B0400000000000000" pitchFamily="34" charset="-128"/>
              </a:endParaRPr>
            </a:p>
          </p:txBody>
        </p:sp>
        <p:cxnSp>
          <p:nvCxnSpPr>
            <p:cNvPr id="345" name="Google Shape;345;p37"/>
            <p:cNvCxnSpPr/>
            <p:nvPr/>
          </p:nvCxnSpPr>
          <p:spPr>
            <a:xfrm>
              <a:off x="2386025" y="4615125"/>
              <a:ext cx="4584000" cy="0"/>
            </a:xfrm>
            <a:prstGeom prst="straightConnector1">
              <a:avLst/>
            </a:prstGeom>
            <a:noFill/>
            <a:ln w="38100" cap="flat" cmpd="sng">
              <a:solidFill>
                <a:schemeClr val="lt1"/>
              </a:solidFill>
              <a:prstDash val="solid"/>
              <a:round/>
              <a:headEnd type="none" w="med" len="med"/>
              <a:tailEnd type="none" w="med" len="med"/>
            </a:ln>
          </p:spPr>
        </p:cxnSp>
      </p:grpSp>
      <p:sp>
        <p:nvSpPr>
          <p:cNvPr id="346" name="Google Shape;346;p37"/>
          <p:cNvSpPr txBox="1"/>
          <p:nvPr/>
        </p:nvSpPr>
        <p:spPr>
          <a:xfrm>
            <a:off x="1390242" y="1863879"/>
            <a:ext cx="6363516" cy="1415742"/>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0"/>
              </a:spcBef>
              <a:spcAft>
                <a:spcPts val="0"/>
              </a:spcAft>
              <a:buClr>
                <a:schemeClr val="dk2"/>
              </a:buClr>
              <a:buSzPts val="1800"/>
              <a:buChar char="●"/>
            </a:pPr>
            <a:r>
              <a:rPr lang="ja" sz="2000" b="1">
                <a:solidFill>
                  <a:schemeClr val="dk2"/>
                </a:solidFill>
                <a:latin typeface="Yu Gothic" panose="020B0400000000000000" pitchFamily="34" charset="-128"/>
                <a:ea typeface="Yu Gothic" panose="020B0400000000000000" pitchFamily="34" charset="-128"/>
              </a:rPr>
              <a:t>自分たちが考えた軸</a:t>
            </a:r>
            <a:endParaRPr sz="2000" b="1">
              <a:solidFill>
                <a:schemeClr val="dk2"/>
              </a:solidFill>
              <a:latin typeface="Yu Gothic" panose="020B0400000000000000" pitchFamily="34" charset="-128"/>
              <a:ea typeface="Yu Gothic" panose="020B0400000000000000" pitchFamily="34" charset="-128"/>
            </a:endParaRPr>
          </a:p>
          <a:p>
            <a:pPr marL="457200" lvl="0" indent="-342900" algn="l" rtl="0">
              <a:lnSpc>
                <a:spcPct val="200000"/>
              </a:lnSpc>
              <a:spcBef>
                <a:spcPts val="0"/>
              </a:spcBef>
              <a:spcAft>
                <a:spcPts val="0"/>
              </a:spcAft>
              <a:buClr>
                <a:schemeClr val="dk2"/>
              </a:buClr>
              <a:buSzPts val="1800"/>
              <a:buChar char="●"/>
            </a:pPr>
            <a:r>
              <a:rPr lang="ja" sz="2000" b="1">
                <a:solidFill>
                  <a:schemeClr val="dk2"/>
                </a:solidFill>
                <a:latin typeface="Yu Gothic" panose="020B0400000000000000" pitchFamily="34" charset="-128"/>
                <a:ea typeface="Yu Gothic" panose="020B0400000000000000" pitchFamily="34" charset="-128"/>
              </a:rPr>
              <a:t>やってみて気がついたこと, 面白いと思ったこと</a:t>
            </a:r>
            <a:endParaRPr sz="2000" b="1">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350"/>
        <p:cNvGrpSpPr/>
        <p:nvPr/>
      </p:nvGrpSpPr>
      <p:grpSpPr>
        <a:xfrm>
          <a:off x="0" y="0"/>
          <a:ext cx="0" cy="0"/>
          <a:chOff x="0" y="0"/>
          <a:chExt cx="0" cy="0"/>
        </a:xfrm>
      </p:grpSpPr>
      <p:sp>
        <p:nvSpPr>
          <p:cNvPr id="351" name="Google Shape;351;p38"/>
          <p:cNvSpPr txBox="1"/>
          <p:nvPr/>
        </p:nvSpPr>
        <p:spPr>
          <a:xfrm>
            <a:off x="2318700" y="547650"/>
            <a:ext cx="4506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b="1">
                <a:solidFill>
                  <a:schemeClr val="lt1"/>
                </a:solidFill>
                <a:latin typeface="Yu Gothic" panose="020B0400000000000000" pitchFamily="34" charset="-128"/>
                <a:ea typeface="Yu Gothic" panose="020B0400000000000000" pitchFamily="34" charset="-128"/>
              </a:rPr>
              <a:t>みなさん</a:t>
            </a:r>
            <a:endParaRPr sz="2400" b="1">
              <a:solidFill>
                <a:schemeClr val="lt1"/>
              </a:solidFill>
              <a:latin typeface="Yu Gothic" panose="020B0400000000000000" pitchFamily="34" charset="-128"/>
              <a:ea typeface="Yu Gothic" panose="020B0400000000000000" pitchFamily="34" charset="-128"/>
            </a:endParaRPr>
          </a:p>
          <a:p>
            <a:pPr marL="0" lvl="0" indent="0" algn="ctr" rtl="0">
              <a:spcBef>
                <a:spcPts val="0"/>
              </a:spcBef>
              <a:spcAft>
                <a:spcPts val="0"/>
              </a:spcAft>
              <a:buNone/>
            </a:pPr>
            <a:r>
              <a:rPr lang="ja" sz="2400" b="1">
                <a:solidFill>
                  <a:schemeClr val="lt1"/>
                </a:solidFill>
                <a:latin typeface="Yu Gothic" panose="020B0400000000000000" pitchFamily="34" charset="-128"/>
                <a:ea typeface="Yu Gothic" panose="020B0400000000000000" pitchFamily="34" charset="-128"/>
              </a:rPr>
              <a:t>ありがとうございました！</a:t>
            </a:r>
            <a:endParaRPr b="1">
              <a:solidFill>
                <a:schemeClr val="lt1"/>
              </a:solidFill>
              <a:latin typeface="Yu Gothic" panose="020B0400000000000000" pitchFamily="34" charset="-128"/>
              <a:ea typeface="Yu Gothic" panose="020B0400000000000000" pitchFamily="34" charset="-128"/>
            </a:endParaRPr>
          </a:p>
        </p:txBody>
      </p:sp>
      <p:cxnSp>
        <p:nvCxnSpPr>
          <p:cNvPr id="352" name="Google Shape;352;p38"/>
          <p:cNvCxnSpPr/>
          <p:nvPr/>
        </p:nvCxnSpPr>
        <p:spPr>
          <a:xfrm>
            <a:off x="1842300" y="711750"/>
            <a:ext cx="476400" cy="595200"/>
          </a:xfrm>
          <a:prstGeom prst="straightConnector1">
            <a:avLst/>
          </a:prstGeom>
          <a:noFill/>
          <a:ln w="38100" cap="flat" cmpd="sng">
            <a:solidFill>
              <a:schemeClr val="lt1"/>
            </a:solidFill>
            <a:prstDash val="solid"/>
            <a:round/>
            <a:headEnd type="none" w="med" len="med"/>
            <a:tailEnd type="none" w="med" len="med"/>
          </a:ln>
        </p:spPr>
      </p:cxnSp>
      <p:cxnSp>
        <p:nvCxnSpPr>
          <p:cNvPr id="353" name="Google Shape;353;p38"/>
          <p:cNvCxnSpPr/>
          <p:nvPr/>
        </p:nvCxnSpPr>
        <p:spPr>
          <a:xfrm flipH="1">
            <a:off x="6825300" y="711750"/>
            <a:ext cx="476400" cy="595200"/>
          </a:xfrm>
          <a:prstGeom prst="straightConnector1">
            <a:avLst/>
          </a:prstGeom>
          <a:noFill/>
          <a:ln w="38100" cap="flat" cmpd="sng">
            <a:solidFill>
              <a:schemeClr val="lt1"/>
            </a:solidFill>
            <a:prstDash val="solid"/>
            <a:round/>
            <a:headEnd type="none" w="med" len="med"/>
            <a:tailEnd type="none" w="med" len="med"/>
          </a:ln>
        </p:spPr>
      </p:cxnSp>
      <p:sp>
        <p:nvSpPr>
          <p:cNvPr id="354" name="Google Shape;354;p38"/>
          <p:cNvSpPr/>
          <p:nvPr/>
        </p:nvSpPr>
        <p:spPr>
          <a:xfrm>
            <a:off x="517050" y="1959125"/>
            <a:ext cx="8109900" cy="1799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1800" b="1">
              <a:solidFill>
                <a:srgbClr val="EA9999"/>
              </a:solidFill>
              <a:latin typeface="Yu Gothic" panose="020B0400000000000000" pitchFamily="34" charset="-128"/>
              <a:ea typeface="Yu Gothic" panose="020B0400000000000000" pitchFamily="34" charset="-128"/>
            </a:endParaRPr>
          </a:p>
        </p:txBody>
      </p:sp>
      <p:sp>
        <p:nvSpPr>
          <p:cNvPr id="355" name="Google Shape;355;p38"/>
          <p:cNvSpPr txBox="1"/>
          <p:nvPr/>
        </p:nvSpPr>
        <p:spPr>
          <a:xfrm>
            <a:off x="2266025" y="2212359"/>
            <a:ext cx="4611950" cy="1292631"/>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434343"/>
              </a:buClr>
              <a:buSzPts val="1800"/>
              <a:buChar char="●"/>
            </a:pPr>
            <a:r>
              <a:rPr lang="ja" sz="2400" b="1">
                <a:solidFill>
                  <a:srgbClr val="434343"/>
                </a:solidFill>
                <a:latin typeface="Yu Gothic" panose="020B0400000000000000" pitchFamily="34" charset="-128"/>
                <a:ea typeface="Yu Gothic" panose="020B0400000000000000" pitchFamily="34" charset="-128"/>
              </a:rPr>
              <a:t>どんな「ふつう」があるのか</a:t>
            </a:r>
            <a:endParaRPr sz="2400" b="1">
              <a:solidFill>
                <a:srgbClr val="434343"/>
              </a:solidFill>
              <a:latin typeface="Yu Gothic" panose="020B0400000000000000" pitchFamily="34" charset="-128"/>
              <a:ea typeface="Yu Gothic" panose="020B0400000000000000" pitchFamily="34" charset="-128"/>
            </a:endParaRPr>
          </a:p>
          <a:p>
            <a:pPr marL="457200" lvl="0" indent="-342900" algn="l" rtl="0">
              <a:lnSpc>
                <a:spcPct val="150000"/>
              </a:lnSpc>
              <a:spcBef>
                <a:spcPts val="0"/>
              </a:spcBef>
              <a:spcAft>
                <a:spcPts val="0"/>
              </a:spcAft>
              <a:buClr>
                <a:srgbClr val="434343"/>
              </a:buClr>
              <a:buSzPts val="1800"/>
              <a:buChar char="●"/>
            </a:pPr>
            <a:r>
              <a:rPr lang="ja" sz="2400" b="1">
                <a:solidFill>
                  <a:srgbClr val="434343"/>
                </a:solidFill>
                <a:latin typeface="Yu Gothic" panose="020B0400000000000000" pitchFamily="34" charset="-128"/>
                <a:ea typeface="Yu Gothic" panose="020B0400000000000000" pitchFamily="34" charset="-128"/>
              </a:rPr>
              <a:t>どんな時に使うのか</a:t>
            </a:r>
            <a:endParaRPr sz="1800" b="1">
              <a:solidFill>
                <a:srgbClr val="434343"/>
              </a:solidFill>
              <a:latin typeface="Yu Gothic" panose="020B0400000000000000" pitchFamily="34" charset="-128"/>
              <a:ea typeface="Yu Gothic" panose="020B0400000000000000" pitchFamily="34" charset="-128"/>
            </a:endParaRPr>
          </a:p>
        </p:txBody>
      </p:sp>
      <p:sp>
        <p:nvSpPr>
          <p:cNvPr id="356" name="Google Shape;356;p38"/>
          <p:cNvSpPr txBox="1"/>
          <p:nvPr/>
        </p:nvSpPr>
        <p:spPr>
          <a:xfrm>
            <a:off x="2499000" y="4099100"/>
            <a:ext cx="4146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少し分かってきたかもしれません</a:t>
            </a:r>
            <a:endParaRPr sz="1800" b="1">
              <a:solidFill>
                <a:schemeClr val="lt1"/>
              </a:solidFill>
              <a:latin typeface="Yu Gothic" panose="020B0400000000000000" pitchFamily="34" charset="-128"/>
              <a:ea typeface="Yu Gothic" panose="020B0400000000000000" pitchFamily="34" charset="-128"/>
            </a:endParaRPr>
          </a:p>
        </p:txBody>
      </p:sp>
      <p:sp>
        <p:nvSpPr>
          <p:cNvPr id="357" name="Google Shape;357;p38"/>
          <p:cNvSpPr/>
          <p:nvPr/>
        </p:nvSpPr>
        <p:spPr>
          <a:xfrm>
            <a:off x="1365900" y="3458775"/>
            <a:ext cx="476400" cy="47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358" name="Google Shape;358;p38"/>
          <p:cNvSpPr/>
          <p:nvPr/>
        </p:nvSpPr>
        <p:spPr>
          <a:xfrm>
            <a:off x="1760500" y="3935175"/>
            <a:ext cx="326400" cy="32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362"/>
        <p:cNvGrpSpPr/>
        <p:nvPr/>
      </p:nvGrpSpPr>
      <p:grpSpPr>
        <a:xfrm>
          <a:off x="0" y="0"/>
          <a:ext cx="0" cy="0"/>
          <a:chOff x="0" y="0"/>
          <a:chExt cx="0" cy="0"/>
        </a:xfrm>
      </p:grpSpPr>
      <p:sp>
        <p:nvSpPr>
          <p:cNvPr id="363" name="Google Shape;363;p39"/>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txBox="1"/>
          <p:nvPr/>
        </p:nvSpPr>
        <p:spPr>
          <a:xfrm>
            <a:off x="2083350" y="1505850"/>
            <a:ext cx="4977300" cy="22159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次ページの「ふつうってなんだろう」は、普段の授業で使用しているオンラインのホワイトボードサービスなどがあれば、そちらを利用してクラス内で自由に生徒それぞれの意見が閲覧できるような形にしても構いません。</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各生徒によって、「ふつう」への解釈が異なり、色々な考えがあることを</a:t>
            </a:r>
            <a:br>
              <a:rPr lang="ja" sz="1100">
                <a:solidFill>
                  <a:schemeClr val="dk1"/>
                </a:solidFill>
                <a:latin typeface="Yu Gothic" panose="020B0400000000000000" pitchFamily="34" charset="-128"/>
                <a:ea typeface="Yu Gothic" panose="020B0400000000000000" pitchFamily="34" charset="-128"/>
              </a:rPr>
            </a:br>
            <a:r>
              <a:rPr lang="ja" sz="1100">
                <a:solidFill>
                  <a:schemeClr val="dk1"/>
                </a:solidFill>
                <a:latin typeface="Yu Gothic" panose="020B0400000000000000" pitchFamily="34" charset="-128"/>
                <a:ea typeface="Yu Gothic" panose="020B0400000000000000" pitchFamily="34" charset="-128"/>
              </a:rPr>
              <a:t>相互に認め合い、理解を広めることが目的の問いです。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所要時間: 2分</a:t>
            </a:r>
            <a:endParaRPr sz="180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40"/>
          <p:cNvSpPr/>
          <p:nvPr/>
        </p:nvSpPr>
        <p:spPr>
          <a:xfrm>
            <a:off x="224700" y="205200"/>
            <a:ext cx="8694600" cy="4733100"/>
          </a:xfrm>
          <a:prstGeom prst="roundRect">
            <a:avLst>
              <a:gd name="adj" fmla="val 1945"/>
            </a:avLst>
          </a:prstGeom>
          <a:noFill/>
          <a:ln w="381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Yu Gothic" panose="020B0400000000000000" pitchFamily="34" charset="-128"/>
              <a:ea typeface="Yu Gothic" panose="020B0400000000000000" pitchFamily="34" charset="-128"/>
            </a:endParaRPr>
          </a:p>
        </p:txBody>
      </p:sp>
      <p:grpSp>
        <p:nvGrpSpPr>
          <p:cNvPr id="370" name="Google Shape;370;p40"/>
          <p:cNvGrpSpPr/>
          <p:nvPr/>
        </p:nvGrpSpPr>
        <p:grpSpPr>
          <a:xfrm>
            <a:off x="1128150" y="3327925"/>
            <a:ext cx="7791150" cy="1350075"/>
            <a:chOff x="1128150" y="3327925"/>
            <a:chExt cx="7791150" cy="1350075"/>
          </a:xfrm>
        </p:grpSpPr>
        <p:sp>
          <p:nvSpPr>
            <p:cNvPr id="371" name="Google Shape;371;p40"/>
            <p:cNvSpPr txBox="1"/>
            <p:nvPr/>
          </p:nvSpPr>
          <p:spPr>
            <a:xfrm>
              <a:off x="1128150" y="3327925"/>
              <a:ext cx="6887700" cy="60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2400" b="1">
                  <a:solidFill>
                    <a:srgbClr val="E06666"/>
                  </a:solidFill>
                  <a:latin typeface="Yu Gothic" panose="020B0400000000000000" pitchFamily="34" charset="-128"/>
                  <a:ea typeface="Yu Gothic" panose="020B0400000000000000" pitchFamily="34" charset="-128"/>
                  <a:cs typeface="Noto Sans JP"/>
                  <a:sym typeface="Noto Sans JP"/>
                </a:rPr>
                <a:t>ひとり１つ </a:t>
              </a:r>
              <a:r>
                <a:rPr lang="ja" sz="1800" b="1">
                  <a:solidFill>
                    <a:srgbClr val="E06666"/>
                  </a:solidFill>
                  <a:latin typeface="Yu Gothic" panose="020B0400000000000000" pitchFamily="34" charset="-128"/>
                  <a:ea typeface="Yu Gothic" panose="020B0400000000000000" pitchFamily="34" charset="-128"/>
                  <a:cs typeface="Noto Sans JP"/>
                  <a:sym typeface="Noto Sans JP"/>
                </a:rPr>
                <a:t>付箋に書いて、話してみよう！</a:t>
              </a:r>
              <a:endParaRPr sz="1800" b="1">
                <a:solidFill>
                  <a:srgbClr val="E06666"/>
                </a:solidFill>
                <a:latin typeface="Yu Gothic" panose="020B0400000000000000" pitchFamily="34" charset="-128"/>
                <a:ea typeface="Yu Gothic" panose="020B0400000000000000" pitchFamily="34" charset="-128"/>
                <a:cs typeface="Noto Sans JP"/>
                <a:sym typeface="Noto Sans JP"/>
              </a:endParaRPr>
            </a:p>
          </p:txBody>
        </p:sp>
        <p:grpSp>
          <p:nvGrpSpPr>
            <p:cNvPr id="372" name="Google Shape;372;p40"/>
            <p:cNvGrpSpPr/>
            <p:nvPr/>
          </p:nvGrpSpPr>
          <p:grpSpPr>
            <a:xfrm>
              <a:off x="5527500" y="4161400"/>
              <a:ext cx="3391800" cy="516600"/>
              <a:chOff x="2522075" y="3391825"/>
              <a:chExt cx="3391800" cy="516600"/>
            </a:xfrm>
          </p:grpSpPr>
          <p:sp>
            <p:nvSpPr>
              <p:cNvPr id="373" name="Google Shape;373;p40"/>
              <p:cNvSpPr txBox="1"/>
              <p:nvPr/>
            </p:nvSpPr>
            <p:spPr>
              <a:xfrm>
                <a:off x="3106775" y="3391825"/>
                <a:ext cx="2187300" cy="4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E06666"/>
                    </a:solidFill>
                    <a:latin typeface="Yu Gothic" panose="020B0400000000000000" pitchFamily="34" charset="-128"/>
                    <a:ea typeface="Yu Gothic" panose="020B0400000000000000" pitchFamily="34" charset="-128"/>
                    <a:cs typeface="Noto Sans SemiBold"/>
                    <a:sym typeface="Noto Sans SemiBold"/>
                  </a:rPr>
                  <a:t>グループで </a:t>
                </a:r>
                <a:r>
                  <a:rPr lang="ja" sz="1800" b="1">
                    <a:solidFill>
                      <a:srgbClr val="E06666"/>
                    </a:solidFill>
                    <a:latin typeface="Yu Gothic" panose="020B0400000000000000" pitchFamily="34" charset="-128"/>
                    <a:ea typeface="Yu Gothic" panose="020B0400000000000000" pitchFamily="34" charset="-128"/>
                    <a:cs typeface="Noto Sans SemiBold"/>
                    <a:sym typeface="Noto Sans SemiBold"/>
                  </a:rPr>
                  <a:t>２分 </a:t>
                </a:r>
                <a:r>
                  <a:rPr lang="ja" b="1">
                    <a:solidFill>
                      <a:srgbClr val="E06666"/>
                    </a:solidFill>
                    <a:latin typeface="Yu Gothic" panose="020B0400000000000000" pitchFamily="34" charset="-128"/>
                    <a:ea typeface="Yu Gothic" panose="020B0400000000000000" pitchFamily="34" charset="-128"/>
                    <a:cs typeface="Noto Sans SemiBold"/>
                    <a:sym typeface="Noto Sans SemiBold"/>
                  </a:rPr>
                  <a:t>くらい</a:t>
                </a:r>
                <a:endParaRPr b="1">
                  <a:solidFill>
                    <a:srgbClr val="E06666"/>
                  </a:solidFill>
                  <a:latin typeface="Yu Gothic" panose="020B0400000000000000" pitchFamily="34" charset="-128"/>
                  <a:ea typeface="Yu Gothic" panose="020B0400000000000000" pitchFamily="34" charset="-128"/>
                  <a:cs typeface="Noto Sans SemiBold"/>
                  <a:sym typeface="Noto Sans SemiBold"/>
                </a:endParaRPr>
              </a:p>
            </p:txBody>
          </p:sp>
          <p:cxnSp>
            <p:nvCxnSpPr>
              <p:cNvPr id="374" name="Google Shape;374;p40"/>
              <p:cNvCxnSpPr/>
              <p:nvPr/>
            </p:nvCxnSpPr>
            <p:spPr>
              <a:xfrm>
                <a:off x="2522075" y="3908425"/>
                <a:ext cx="3391800" cy="0"/>
              </a:xfrm>
              <a:prstGeom prst="straightConnector1">
                <a:avLst/>
              </a:prstGeom>
              <a:noFill/>
              <a:ln w="38100" cap="flat" cmpd="sng">
                <a:solidFill>
                  <a:srgbClr val="EA9999"/>
                </a:solidFill>
                <a:prstDash val="solid"/>
                <a:round/>
                <a:headEnd type="none" w="med" len="med"/>
                <a:tailEnd type="none" w="med" len="med"/>
              </a:ln>
            </p:spPr>
          </p:cxnSp>
        </p:grpSp>
      </p:grpSp>
      <p:sp>
        <p:nvSpPr>
          <p:cNvPr id="375" name="Google Shape;375;p40"/>
          <p:cNvSpPr/>
          <p:nvPr/>
        </p:nvSpPr>
        <p:spPr>
          <a:xfrm>
            <a:off x="224700" y="205200"/>
            <a:ext cx="3406800" cy="674700"/>
          </a:xfrm>
          <a:prstGeom prst="roundRect">
            <a:avLst>
              <a:gd name="adj" fmla="val 16667"/>
            </a:avLst>
          </a:prstGeom>
          <a:solidFill>
            <a:srgbClr val="EA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 最後に…</a:t>
            </a:r>
            <a:endParaRPr sz="1800" b="1">
              <a:solidFill>
                <a:schemeClr val="lt1"/>
              </a:solidFill>
              <a:latin typeface="Yu Gothic" panose="020B0400000000000000" pitchFamily="34" charset="-128"/>
              <a:ea typeface="Yu Gothic" panose="020B0400000000000000" pitchFamily="34" charset="-128"/>
            </a:endParaRPr>
          </a:p>
        </p:txBody>
      </p:sp>
      <p:grpSp>
        <p:nvGrpSpPr>
          <p:cNvPr id="376" name="Google Shape;376;p40"/>
          <p:cNvGrpSpPr/>
          <p:nvPr/>
        </p:nvGrpSpPr>
        <p:grpSpPr>
          <a:xfrm>
            <a:off x="2041450" y="1203750"/>
            <a:ext cx="5061075" cy="1800325"/>
            <a:chOff x="2101900" y="1339175"/>
            <a:chExt cx="5061075" cy="1800325"/>
          </a:xfrm>
        </p:grpSpPr>
        <p:grpSp>
          <p:nvGrpSpPr>
            <p:cNvPr id="377" name="Google Shape;377;p40"/>
            <p:cNvGrpSpPr/>
            <p:nvPr/>
          </p:nvGrpSpPr>
          <p:grpSpPr>
            <a:xfrm>
              <a:off x="2215675" y="1452900"/>
              <a:ext cx="4947300" cy="1686600"/>
              <a:chOff x="2098350" y="1068950"/>
              <a:chExt cx="4947300" cy="1686600"/>
            </a:xfrm>
          </p:grpSpPr>
          <p:sp>
            <p:nvSpPr>
              <p:cNvPr id="378" name="Google Shape;378;p40"/>
              <p:cNvSpPr/>
              <p:nvPr/>
            </p:nvSpPr>
            <p:spPr>
              <a:xfrm>
                <a:off x="2098350" y="1068950"/>
                <a:ext cx="4947300" cy="1431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379" name="Google Shape;379;p40"/>
              <p:cNvSpPr/>
              <p:nvPr/>
            </p:nvSpPr>
            <p:spPr>
              <a:xfrm>
                <a:off x="4316100" y="2357475"/>
                <a:ext cx="511800" cy="398075"/>
              </a:xfrm>
              <a:prstGeom prst="flowChartMerge">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grpSp>
          <p:nvGrpSpPr>
            <p:cNvPr id="380" name="Google Shape;380;p40"/>
            <p:cNvGrpSpPr/>
            <p:nvPr/>
          </p:nvGrpSpPr>
          <p:grpSpPr>
            <a:xfrm>
              <a:off x="2101900" y="1339175"/>
              <a:ext cx="4947300" cy="1762800"/>
              <a:chOff x="1160075" y="2604950"/>
              <a:chExt cx="4947300" cy="1762800"/>
            </a:xfrm>
          </p:grpSpPr>
          <p:sp>
            <p:nvSpPr>
              <p:cNvPr id="381" name="Google Shape;381;p40"/>
              <p:cNvSpPr/>
              <p:nvPr/>
            </p:nvSpPr>
            <p:spPr>
              <a:xfrm>
                <a:off x="1160075" y="2604950"/>
                <a:ext cx="4947300" cy="1431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382" name="Google Shape;382;p40"/>
              <p:cNvSpPr/>
              <p:nvPr/>
            </p:nvSpPr>
            <p:spPr>
              <a:xfrm>
                <a:off x="3377825" y="3969675"/>
                <a:ext cx="511800" cy="398075"/>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grpSp>
        <p:sp>
          <p:nvSpPr>
            <p:cNvPr id="383" name="Google Shape;383;p40"/>
            <p:cNvSpPr txBox="1"/>
            <p:nvPr/>
          </p:nvSpPr>
          <p:spPr>
            <a:xfrm>
              <a:off x="2542350" y="1675992"/>
              <a:ext cx="4180200" cy="738633"/>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2400" b="1" dirty="0">
                  <a:solidFill>
                    <a:srgbClr val="434343"/>
                  </a:solidFill>
                  <a:latin typeface="Yu Gothic" panose="020B0400000000000000" pitchFamily="34" charset="-128"/>
                  <a:ea typeface="Yu Gothic" panose="020B0400000000000000" pitchFamily="34" charset="-128"/>
                  <a:cs typeface="Noto Sans SemiBold"/>
                  <a:sym typeface="Noto Sans SemiBold"/>
                </a:rPr>
                <a:t>「ふつう」ってなんだろう？</a:t>
              </a:r>
              <a:endParaRPr sz="2400" b="1" dirty="0">
                <a:solidFill>
                  <a:srgbClr val="434343"/>
                </a:solidFill>
                <a:latin typeface="Yu Gothic" panose="020B0400000000000000" pitchFamily="34" charset="-128"/>
                <a:ea typeface="Yu Gothic" panose="020B0400000000000000" pitchFamily="34" charset="-128"/>
                <a:cs typeface="Noto Sans SemiBold"/>
                <a:sym typeface="Noto Sans Semi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387"/>
        <p:cNvGrpSpPr/>
        <p:nvPr/>
      </p:nvGrpSpPr>
      <p:grpSpPr>
        <a:xfrm>
          <a:off x="0" y="0"/>
          <a:ext cx="0" cy="0"/>
          <a:chOff x="0" y="0"/>
          <a:chExt cx="0" cy="0"/>
        </a:xfrm>
      </p:grpSpPr>
      <p:sp>
        <p:nvSpPr>
          <p:cNvPr id="388" name="Google Shape;388;p41"/>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txBox="1"/>
          <p:nvPr/>
        </p:nvSpPr>
        <p:spPr>
          <a:xfrm>
            <a:off x="1823400" y="1378800"/>
            <a:ext cx="5497200" cy="246987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次ページの「アンケート」は、制作者のGoogleフォームにリンクされています。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生徒ひとり一人にアクセスしていただき、ご回答のほどよろしくお願いいたします。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校内でのスマートフォン使用が許可されていない場合など、実施が難しい場合は</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スキップしていただいて構いません。</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ご協力のほど、よろしくお願いいたします。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所要時間: 1分</a:t>
            </a:r>
            <a:endParaRPr sz="180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70"/>
        <p:cNvGrpSpPr/>
        <p:nvPr/>
      </p:nvGrpSpPr>
      <p:grpSpPr>
        <a:xfrm>
          <a:off x="0" y="0"/>
          <a:ext cx="0" cy="0"/>
          <a:chOff x="0" y="0"/>
          <a:chExt cx="0" cy="0"/>
        </a:xfrm>
      </p:grpSpPr>
      <p:sp>
        <p:nvSpPr>
          <p:cNvPr id="71" name="Google Shape;71;p15"/>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Yu Gothic" panose="020B0400000000000000" pitchFamily="34" charset="-128"/>
              <a:ea typeface="Yu Gothic" panose="020B0400000000000000" pitchFamily="34" charset="-128"/>
            </a:endParaRPr>
          </a:p>
        </p:txBody>
      </p:sp>
      <p:sp>
        <p:nvSpPr>
          <p:cNvPr id="72" name="Google Shape;72;p15"/>
          <p:cNvSpPr txBox="1"/>
          <p:nvPr/>
        </p:nvSpPr>
        <p:spPr>
          <a:xfrm>
            <a:off x="2021850" y="1632900"/>
            <a:ext cx="5100300" cy="196204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次ページの「思いやり」は普段の授業から話し合いを実施しているクラスではスキップしてください。</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話し合いに慣れていない生徒たちに「心がけてほしいこと」としてアナウンスする意図のものです。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Clr>
                <a:schemeClr val="dk1"/>
              </a:buClr>
              <a:buSzPts val="1100"/>
              <a:buFont typeface="Arial"/>
              <a:buNone/>
            </a:pPr>
            <a:r>
              <a:rPr lang="ja" sz="1100">
                <a:solidFill>
                  <a:schemeClr val="dk1"/>
                </a:solidFill>
                <a:latin typeface="Yu Gothic" panose="020B0400000000000000" pitchFamily="34" charset="-128"/>
                <a:ea typeface="Yu Gothic" panose="020B0400000000000000" pitchFamily="34" charset="-128"/>
              </a:rPr>
              <a:t>所要時間: 30秒</a:t>
            </a:r>
            <a:endParaRPr sz="180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pic>
        <p:nvPicPr>
          <p:cNvPr id="394" name="Google Shape;394;p42"/>
          <p:cNvPicPr preferRelativeResize="0"/>
          <p:nvPr/>
        </p:nvPicPr>
        <p:blipFill>
          <a:blip r:embed="rId3">
            <a:alphaModFix/>
          </a:blip>
          <a:stretch>
            <a:fillRect/>
          </a:stretch>
        </p:blipFill>
        <p:spPr>
          <a:xfrm>
            <a:off x="7444753" y="-618075"/>
            <a:ext cx="2675849" cy="6379648"/>
          </a:xfrm>
          <a:prstGeom prst="rect">
            <a:avLst/>
          </a:prstGeom>
          <a:noFill/>
          <a:ln>
            <a:noFill/>
          </a:ln>
        </p:spPr>
      </p:pic>
      <p:sp>
        <p:nvSpPr>
          <p:cNvPr id="395" name="Google Shape;395;p42"/>
          <p:cNvSpPr txBox="1"/>
          <p:nvPr/>
        </p:nvSpPr>
        <p:spPr>
          <a:xfrm>
            <a:off x="765675" y="749850"/>
            <a:ext cx="36723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666666"/>
                </a:solidFill>
                <a:latin typeface="Yu Gothic" panose="020B0400000000000000" pitchFamily="34" charset="-128"/>
                <a:ea typeface="Yu Gothic" panose="020B0400000000000000" pitchFamily="34" charset="-128"/>
                <a:cs typeface="Noto Sans Light"/>
                <a:sym typeface="Noto Sans Light"/>
              </a:rPr>
              <a:t>公共特別授業</a:t>
            </a:r>
            <a:endParaRPr b="1">
              <a:solidFill>
                <a:srgbClr val="666666"/>
              </a:solidFill>
              <a:latin typeface="Yu Gothic" panose="020B0400000000000000" pitchFamily="34" charset="-128"/>
              <a:ea typeface="Yu Gothic" panose="020B0400000000000000" pitchFamily="34" charset="-128"/>
              <a:cs typeface="Noto Sans Light"/>
              <a:sym typeface="Noto Sans Light"/>
            </a:endParaRPr>
          </a:p>
        </p:txBody>
      </p:sp>
      <p:sp>
        <p:nvSpPr>
          <p:cNvPr id="396" name="Google Shape;396;p42"/>
          <p:cNvSpPr txBox="1"/>
          <p:nvPr/>
        </p:nvSpPr>
        <p:spPr>
          <a:xfrm>
            <a:off x="765675" y="2804500"/>
            <a:ext cx="4257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solidFill>
                  <a:srgbClr val="666666"/>
                </a:solidFill>
                <a:latin typeface="Yu Gothic" panose="020B0400000000000000" pitchFamily="34" charset="-128"/>
                <a:ea typeface="Yu Gothic" panose="020B0400000000000000" pitchFamily="34" charset="-128"/>
                <a:cs typeface="Noto Sans SemiBold"/>
                <a:sym typeface="Noto Sans SemiBold"/>
              </a:rPr>
              <a:t>本日は、ありがとうございました！</a:t>
            </a:r>
            <a:endParaRPr sz="1800" b="1">
              <a:solidFill>
                <a:srgbClr val="666666"/>
              </a:solidFill>
              <a:latin typeface="Yu Gothic" panose="020B0400000000000000" pitchFamily="34" charset="-128"/>
              <a:ea typeface="Yu Gothic" panose="020B0400000000000000" pitchFamily="34" charset="-128"/>
              <a:cs typeface="Noto Sans SemiBold"/>
              <a:sym typeface="Noto Sans SemiBold"/>
            </a:endParaRPr>
          </a:p>
          <a:p>
            <a:pPr marL="0" lvl="0" indent="0" algn="l" rtl="0">
              <a:spcBef>
                <a:spcPts val="0"/>
              </a:spcBef>
              <a:spcAft>
                <a:spcPts val="0"/>
              </a:spcAft>
              <a:buNone/>
            </a:pPr>
            <a:endParaRPr sz="1800" b="1">
              <a:solidFill>
                <a:srgbClr val="666666"/>
              </a:solidFill>
              <a:latin typeface="Yu Gothic" panose="020B0400000000000000" pitchFamily="34" charset="-128"/>
              <a:ea typeface="Yu Gothic" panose="020B0400000000000000" pitchFamily="34" charset="-128"/>
              <a:cs typeface="Noto Sans SemiBold"/>
              <a:sym typeface="Noto Sans SemiBold"/>
            </a:endParaRPr>
          </a:p>
          <a:p>
            <a:pPr marL="0" lvl="0" indent="0" algn="l" rtl="0">
              <a:spcBef>
                <a:spcPts val="0"/>
              </a:spcBef>
              <a:spcAft>
                <a:spcPts val="0"/>
              </a:spcAft>
              <a:buNone/>
            </a:pPr>
            <a:r>
              <a:rPr lang="ja" sz="1800" b="1">
                <a:solidFill>
                  <a:srgbClr val="666666"/>
                </a:solidFill>
                <a:latin typeface="Yu Gothic" panose="020B0400000000000000" pitchFamily="34" charset="-128"/>
                <a:ea typeface="Yu Gothic" panose="020B0400000000000000" pitchFamily="34" charset="-128"/>
                <a:cs typeface="Noto Sans SemiBold"/>
                <a:sym typeface="Noto Sans SemiBold"/>
              </a:rPr>
              <a:t>アンケートへのご協力をお願いします</a:t>
            </a:r>
            <a:endParaRPr sz="1800" b="1">
              <a:solidFill>
                <a:srgbClr val="666666"/>
              </a:solidFill>
              <a:latin typeface="Yu Gothic" panose="020B0400000000000000" pitchFamily="34" charset="-128"/>
              <a:ea typeface="Yu Gothic" panose="020B0400000000000000" pitchFamily="34" charset="-128"/>
              <a:cs typeface="Noto Sans SemiBold"/>
              <a:sym typeface="Noto Sans SemiBold"/>
            </a:endParaRPr>
          </a:p>
        </p:txBody>
      </p:sp>
      <p:sp>
        <p:nvSpPr>
          <p:cNvPr id="397" name="Google Shape;397;p42"/>
          <p:cNvSpPr/>
          <p:nvPr/>
        </p:nvSpPr>
        <p:spPr>
          <a:xfrm>
            <a:off x="5551450" y="2215592"/>
            <a:ext cx="2045700" cy="204120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pic>
        <p:nvPicPr>
          <p:cNvPr id="398" name="Google Shape;398;p42"/>
          <p:cNvPicPr preferRelativeResize="0"/>
          <p:nvPr/>
        </p:nvPicPr>
        <p:blipFill>
          <a:blip r:embed="rId4">
            <a:alphaModFix/>
          </a:blip>
          <a:stretch>
            <a:fillRect/>
          </a:stretch>
        </p:blipFill>
        <p:spPr>
          <a:xfrm>
            <a:off x="5780550" y="2442450"/>
            <a:ext cx="1587500" cy="1587500"/>
          </a:xfrm>
          <a:prstGeom prst="rect">
            <a:avLst/>
          </a:prstGeom>
          <a:noFill/>
          <a:ln>
            <a:noFill/>
          </a:ln>
        </p:spPr>
      </p:pic>
      <p:grpSp>
        <p:nvGrpSpPr>
          <p:cNvPr id="399" name="Google Shape;399;p42"/>
          <p:cNvGrpSpPr/>
          <p:nvPr/>
        </p:nvGrpSpPr>
        <p:grpSpPr>
          <a:xfrm>
            <a:off x="765675" y="1368450"/>
            <a:ext cx="4715600" cy="747300"/>
            <a:chOff x="765675" y="1497500"/>
            <a:chExt cx="4715600" cy="747300"/>
          </a:xfrm>
        </p:grpSpPr>
        <p:sp>
          <p:nvSpPr>
            <p:cNvPr id="400" name="Google Shape;400;p42"/>
            <p:cNvSpPr txBox="1"/>
            <p:nvPr/>
          </p:nvSpPr>
          <p:spPr>
            <a:xfrm>
              <a:off x="765675" y="1497500"/>
              <a:ext cx="3985500" cy="7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b="1">
                  <a:solidFill>
                    <a:srgbClr val="EA9999"/>
                  </a:solidFill>
                  <a:latin typeface="Yu Gothic" panose="020B0400000000000000" pitchFamily="34" charset="-128"/>
                  <a:ea typeface="Yu Gothic" panose="020B0400000000000000" pitchFamily="34" charset="-128"/>
                  <a:cs typeface="Noto Sans SemiBold"/>
                  <a:sym typeface="Noto Sans SemiBold"/>
                </a:rPr>
                <a:t>ふ</a:t>
              </a:r>
              <a:r>
                <a:rPr lang="ja" sz="3600" b="1">
                  <a:solidFill>
                    <a:srgbClr val="666666"/>
                  </a:solidFill>
                  <a:latin typeface="Yu Gothic" panose="020B0400000000000000" pitchFamily="34" charset="-128"/>
                  <a:ea typeface="Yu Gothic" panose="020B0400000000000000" pitchFamily="34" charset="-128"/>
                  <a:cs typeface="Noto Sans SemiBold"/>
                  <a:sym typeface="Noto Sans SemiBold"/>
                </a:rPr>
                <a:t> </a:t>
              </a:r>
              <a:r>
                <a:rPr lang="ja" sz="3600" b="1">
                  <a:solidFill>
                    <a:srgbClr val="6AA84F"/>
                  </a:solidFill>
                  <a:latin typeface="Yu Gothic" panose="020B0400000000000000" pitchFamily="34" charset="-128"/>
                  <a:ea typeface="Yu Gothic" panose="020B0400000000000000" pitchFamily="34" charset="-128"/>
                  <a:cs typeface="Noto Sans SemiBold"/>
                  <a:sym typeface="Noto Sans SemiBold"/>
                </a:rPr>
                <a:t>つ</a:t>
              </a:r>
              <a:r>
                <a:rPr lang="ja" sz="3600" b="1">
                  <a:solidFill>
                    <a:srgbClr val="666666"/>
                  </a:solidFill>
                  <a:latin typeface="Yu Gothic" panose="020B0400000000000000" pitchFamily="34" charset="-128"/>
                  <a:ea typeface="Yu Gothic" panose="020B0400000000000000" pitchFamily="34" charset="-128"/>
                  <a:cs typeface="Noto Sans SemiBold"/>
                  <a:sym typeface="Noto Sans SemiBold"/>
                </a:rPr>
                <a:t> </a:t>
              </a:r>
              <a:r>
                <a:rPr lang="ja" sz="3600" b="1">
                  <a:solidFill>
                    <a:srgbClr val="6D9EEB"/>
                  </a:solidFill>
                  <a:latin typeface="Yu Gothic" panose="020B0400000000000000" pitchFamily="34" charset="-128"/>
                  <a:ea typeface="Yu Gothic" panose="020B0400000000000000" pitchFamily="34" charset="-128"/>
                  <a:cs typeface="Noto Sans SemiBold"/>
                  <a:sym typeface="Noto Sans SemiBold"/>
                </a:rPr>
                <a:t>う</a:t>
              </a:r>
              <a:endParaRPr sz="3600" b="1">
                <a:solidFill>
                  <a:srgbClr val="6D9EEB"/>
                </a:solidFill>
                <a:latin typeface="Yu Gothic" panose="020B0400000000000000" pitchFamily="34" charset="-128"/>
                <a:ea typeface="Yu Gothic" panose="020B0400000000000000" pitchFamily="34" charset="-128"/>
                <a:cs typeface="Noto Sans SemiBold"/>
                <a:sym typeface="Noto Sans SemiBold"/>
              </a:endParaRPr>
            </a:p>
          </p:txBody>
        </p:sp>
        <p:sp>
          <p:nvSpPr>
            <p:cNvPr id="401" name="Google Shape;401;p42"/>
            <p:cNvSpPr txBox="1"/>
            <p:nvPr/>
          </p:nvSpPr>
          <p:spPr>
            <a:xfrm>
              <a:off x="2481275" y="1705600"/>
              <a:ext cx="3000000" cy="5031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 sz="1800" b="1">
                  <a:solidFill>
                    <a:srgbClr val="666666"/>
                  </a:solidFill>
                  <a:latin typeface="Yu Gothic" panose="020B0400000000000000" pitchFamily="34" charset="-128"/>
                  <a:ea typeface="Yu Gothic" panose="020B0400000000000000" pitchFamily="34" charset="-128"/>
                  <a:cs typeface="Noto Sans SemiBold"/>
                  <a:sym typeface="Noto Sans SemiBold"/>
                </a:rPr>
                <a:t>ってなんだろう？</a:t>
              </a:r>
              <a:endParaRPr sz="1800" b="1">
                <a:solidFill>
                  <a:srgbClr val="666666"/>
                </a:solidFill>
                <a:latin typeface="Yu Gothic" panose="020B0400000000000000" pitchFamily="34" charset="-128"/>
                <a:ea typeface="Yu Gothic" panose="020B0400000000000000" pitchFamily="34" charset="-128"/>
                <a:cs typeface="Noto Sans SemiBold"/>
                <a:sym typeface="Noto Sans Semi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76"/>
        <p:cNvGrpSpPr/>
        <p:nvPr/>
      </p:nvGrpSpPr>
      <p:grpSpPr>
        <a:xfrm>
          <a:off x="0" y="0"/>
          <a:ext cx="0" cy="0"/>
          <a:chOff x="0" y="0"/>
          <a:chExt cx="0" cy="0"/>
        </a:xfrm>
      </p:grpSpPr>
      <p:sp>
        <p:nvSpPr>
          <p:cNvPr id="77" name="Google Shape;77;p16"/>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78" name="Google Shape;78;p16"/>
          <p:cNvSpPr/>
          <p:nvPr/>
        </p:nvSpPr>
        <p:spPr>
          <a:xfrm>
            <a:off x="1074900" y="1676275"/>
            <a:ext cx="6994200" cy="22587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79" name="Google Shape;79;p16"/>
          <p:cNvSpPr txBox="1"/>
          <p:nvPr/>
        </p:nvSpPr>
        <p:spPr>
          <a:xfrm>
            <a:off x="1973100" y="2558725"/>
            <a:ext cx="5197800" cy="4938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ja" sz="2200" b="1">
                <a:solidFill>
                  <a:schemeClr val="dk2"/>
                </a:solidFill>
                <a:latin typeface="Yu Gothic" panose="020B0400000000000000" pitchFamily="34" charset="-128"/>
                <a:ea typeface="Yu Gothic" panose="020B0400000000000000" pitchFamily="34" charset="-128"/>
              </a:rPr>
              <a:t>否定しないよ！</a:t>
            </a:r>
            <a:endParaRPr sz="2200" b="1">
              <a:solidFill>
                <a:schemeClr val="dk2"/>
              </a:solidFill>
              <a:latin typeface="Yu Gothic" panose="020B0400000000000000" pitchFamily="34" charset="-128"/>
              <a:ea typeface="Yu Gothic" panose="020B0400000000000000" pitchFamily="34" charset="-128"/>
            </a:endParaRPr>
          </a:p>
        </p:txBody>
      </p:sp>
      <p:sp>
        <p:nvSpPr>
          <p:cNvPr id="80" name="Google Shape;80;p16"/>
          <p:cNvSpPr txBox="1"/>
          <p:nvPr/>
        </p:nvSpPr>
        <p:spPr>
          <a:xfrm>
            <a:off x="3212400" y="655325"/>
            <a:ext cx="2719200" cy="35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cs typeface="Noto Sans SemiBold"/>
                <a:sym typeface="Noto Sans SemiBold"/>
              </a:rPr>
              <a:t>今日の思いやり</a:t>
            </a:r>
            <a:endParaRPr sz="1800" b="1">
              <a:solidFill>
                <a:schemeClr val="dk2"/>
              </a:solidFill>
              <a:latin typeface="Yu Gothic" panose="020B0400000000000000" pitchFamily="34" charset="-128"/>
              <a:ea typeface="Yu Gothic" panose="020B0400000000000000" pitchFamily="34" charset="-128"/>
              <a:cs typeface="Noto Sans SemiBold"/>
              <a:sym typeface="Noto Sans SemiBold"/>
            </a:endParaRPr>
          </a:p>
        </p:txBody>
      </p:sp>
      <p:cxnSp>
        <p:nvCxnSpPr>
          <p:cNvPr id="81" name="Google Shape;81;p16"/>
          <p:cNvCxnSpPr/>
          <p:nvPr/>
        </p:nvCxnSpPr>
        <p:spPr>
          <a:xfrm>
            <a:off x="2475050" y="655325"/>
            <a:ext cx="568800" cy="597000"/>
          </a:xfrm>
          <a:prstGeom prst="straightConnector1">
            <a:avLst/>
          </a:prstGeom>
          <a:noFill/>
          <a:ln w="38100" cap="flat" cmpd="sng">
            <a:solidFill>
              <a:schemeClr val="lt1"/>
            </a:solidFill>
            <a:prstDash val="solid"/>
            <a:round/>
            <a:headEnd type="none" w="med" len="med"/>
            <a:tailEnd type="none" w="med" len="med"/>
          </a:ln>
        </p:spPr>
      </p:cxnSp>
      <p:cxnSp>
        <p:nvCxnSpPr>
          <p:cNvPr id="82" name="Google Shape;82;p16"/>
          <p:cNvCxnSpPr/>
          <p:nvPr/>
        </p:nvCxnSpPr>
        <p:spPr>
          <a:xfrm flipH="1">
            <a:off x="6018750" y="655325"/>
            <a:ext cx="568800" cy="5970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EEEEEE"/>
        </a:solidFill>
        <a:effectLst/>
      </p:bgPr>
    </p:bg>
    <p:spTree>
      <p:nvGrpSpPr>
        <p:cNvPr id="1" name="Shape 86"/>
        <p:cNvGrpSpPr/>
        <p:nvPr/>
      </p:nvGrpSpPr>
      <p:grpSpPr>
        <a:xfrm>
          <a:off x="0" y="0"/>
          <a:ext cx="0" cy="0"/>
          <a:chOff x="0" y="0"/>
          <a:chExt cx="0" cy="0"/>
        </a:xfrm>
      </p:grpSpPr>
      <p:sp>
        <p:nvSpPr>
          <p:cNvPr id="87" name="Google Shape;87;p17"/>
          <p:cNvSpPr/>
          <p:nvPr/>
        </p:nvSpPr>
        <p:spPr>
          <a:xfrm>
            <a:off x="224700" y="205200"/>
            <a:ext cx="8694600" cy="4733100"/>
          </a:xfrm>
          <a:prstGeom prst="roundRect">
            <a:avLst>
              <a:gd name="adj" fmla="val 194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Yu Gothic" panose="020B0400000000000000" pitchFamily="34" charset="-128"/>
              <a:ea typeface="Yu Gothic" panose="020B0400000000000000" pitchFamily="34" charset="-128"/>
            </a:endParaRPr>
          </a:p>
        </p:txBody>
      </p:sp>
      <p:sp>
        <p:nvSpPr>
          <p:cNvPr id="88" name="Google Shape;88;p17"/>
          <p:cNvSpPr txBox="1"/>
          <p:nvPr/>
        </p:nvSpPr>
        <p:spPr>
          <a:xfrm>
            <a:off x="2458550" y="1886850"/>
            <a:ext cx="4278300" cy="120029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話し合いをしやすくするためのアイスブレイクです。</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問題は必要に応じ、変更してお使いください。</a:t>
            </a: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endParaRPr sz="1100">
              <a:solidFill>
                <a:schemeClr val="dk1"/>
              </a:solidFill>
              <a:latin typeface="Yu Gothic" panose="020B0400000000000000" pitchFamily="34" charset="-128"/>
              <a:ea typeface="Yu Gothic" panose="020B0400000000000000" pitchFamily="34" charset="-128"/>
            </a:endParaRPr>
          </a:p>
          <a:p>
            <a:pPr marL="0" lvl="0" indent="0" algn="l" rtl="0">
              <a:lnSpc>
                <a:spcPct val="150000"/>
              </a:lnSpc>
              <a:spcBef>
                <a:spcPts val="0"/>
              </a:spcBef>
              <a:spcAft>
                <a:spcPts val="0"/>
              </a:spcAft>
              <a:buNone/>
            </a:pPr>
            <a:r>
              <a:rPr lang="ja" sz="1100">
                <a:solidFill>
                  <a:schemeClr val="dk1"/>
                </a:solidFill>
                <a:latin typeface="Yu Gothic" panose="020B0400000000000000" pitchFamily="34" charset="-128"/>
                <a:ea typeface="Yu Gothic" panose="020B0400000000000000" pitchFamily="34" charset="-128"/>
              </a:rPr>
              <a:t>所要時間: 5分強</a:t>
            </a:r>
            <a:endParaRPr sz="1800">
              <a:solidFill>
                <a:schemeClr val="dk2"/>
              </a:solidFill>
              <a:latin typeface="Yu Gothic" panose="020B0400000000000000" pitchFamily="34" charset="-128"/>
              <a:ea typeface="Yu Gothic" panose="020B0400000000000000"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92"/>
        <p:cNvGrpSpPr/>
        <p:nvPr/>
      </p:nvGrpSpPr>
      <p:grpSpPr>
        <a:xfrm>
          <a:off x="0" y="0"/>
          <a:ext cx="0" cy="0"/>
          <a:chOff x="0" y="0"/>
          <a:chExt cx="0" cy="0"/>
        </a:xfrm>
      </p:grpSpPr>
      <p:sp>
        <p:nvSpPr>
          <p:cNvPr id="93" name="Google Shape;93;p18"/>
          <p:cNvSpPr/>
          <p:nvPr/>
        </p:nvSpPr>
        <p:spPr>
          <a:xfrm>
            <a:off x="517050" y="2812525"/>
            <a:ext cx="8109900" cy="1776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1800" b="1">
              <a:solidFill>
                <a:srgbClr val="EA9999"/>
              </a:solidFill>
              <a:latin typeface="Yu Gothic" panose="020B0400000000000000" pitchFamily="34" charset="-128"/>
              <a:ea typeface="Yu Gothic" panose="020B0400000000000000" pitchFamily="34" charset="-128"/>
            </a:endParaRPr>
          </a:p>
        </p:txBody>
      </p:sp>
      <p:sp>
        <p:nvSpPr>
          <p:cNvPr id="94" name="Google Shape;94;p18"/>
          <p:cNvSpPr txBox="1"/>
          <p:nvPr/>
        </p:nvSpPr>
        <p:spPr>
          <a:xfrm>
            <a:off x="593250" y="785300"/>
            <a:ext cx="277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アイスブレイク</a:t>
            </a:r>
            <a:endParaRPr sz="1800" b="1">
              <a:solidFill>
                <a:schemeClr val="lt1"/>
              </a:solidFill>
              <a:latin typeface="Yu Gothic" panose="020B0400000000000000" pitchFamily="34" charset="-128"/>
              <a:ea typeface="Yu Gothic" panose="020B0400000000000000" pitchFamily="34" charset="-128"/>
            </a:endParaRPr>
          </a:p>
        </p:txBody>
      </p:sp>
      <p:sp>
        <p:nvSpPr>
          <p:cNvPr id="95" name="Google Shape;95;p18"/>
          <p:cNvSpPr txBox="1"/>
          <p:nvPr/>
        </p:nvSpPr>
        <p:spPr>
          <a:xfrm>
            <a:off x="1801500" y="3056675"/>
            <a:ext cx="5541000" cy="1431131"/>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93C47D"/>
              </a:buClr>
              <a:buSzPts val="1800"/>
              <a:buChar char="●"/>
            </a:pPr>
            <a:r>
              <a:rPr lang="ja" sz="1800" b="1">
                <a:solidFill>
                  <a:srgbClr val="93C47D"/>
                </a:solidFill>
                <a:latin typeface="Yu Gothic" panose="020B0400000000000000" pitchFamily="34" charset="-128"/>
                <a:ea typeface="Yu Gothic" panose="020B0400000000000000" pitchFamily="34" charset="-128"/>
              </a:rPr>
              <a:t>あるお題をオノマトペで表現します</a:t>
            </a:r>
            <a:endParaRPr sz="1800" b="1">
              <a:solidFill>
                <a:srgbClr val="93C47D"/>
              </a:solidFill>
              <a:latin typeface="Yu Gothic" panose="020B0400000000000000" pitchFamily="34" charset="-128"/>
              <a:ea typeface="Yu Gothic" panose="020B0400000000000000" pitchFamily="34" charset="-128"/>
            </a:endParaRPr>
          </a:p>
          <a:p>
            <a:pPr marL="457200" lvl="0" indent="-342900" algn="l" rtl="0">
              <a:lnSpc>
                <a:spcPct val="150000"/>
              </a:lnSpc>
              <a:spcBef>
                <a:spcPts val="0"/>
              </a:spcBef>
              <a:spcAft>
                <a:spcPts val="0"/>
              </a:spcAft>
              <a:buClr>
                <a:srgbClr val="93C47D"/>
              </a:buClr>
              <a:buSzPts val="1800"/>
              <a:buChar char="●"/>
            </a:pPr>
            <a:r>
              <a:rPr lang="ja" sz="1800" b="1">
                <a:solidFill>
                  <a:srgbClr val="93C47D"/>
                </a:solidFill>
                <a:latin typeface="Yu Gothic" panose="020B0400000000000000" pitchFamily="34" charset="-128"/>
                <a:ea typeface="Yu Gothic" panose="020B0400000000000000" pitchFamily="34" charset="-128"/>
              </a:rPr>
              <a:t>何を表しているか分かったら、早押しで回答！</a:t>
            </a:r>
            <a:endParaRPr sz="1800" b="1">
              <a:solidFill>
                <a:srgbClr val="93C47D"/>
              </a:solidFill>
              <a:latin typeface="Yu Gothic" panose="020B0400000000000000" pitchFamily="34" charset="-128"/>
              <a:ea typeface="Yu Gothic" panose="020B0400000000000000" pitchFamily="34" charset="-128"/>
            </a:endParaRPr>
          </a:p>
          <a:p>
            <a:pPr marL="457200" lvl="0" indent="-342900" algn="l" rtl="0">
              <a:lnSpc>
                <a:spcPct val="150000"/>
              </a:lnSpc>
              <a:spcBef>
                <a:spcPts val="0"/>
              </a:spcBef>
              <a:spcAft>
                <a:spcPts val="0"/>
              </a:spcAft>
              <a:buClr>
                <a:srgbClr val="93C47D"/>
              </a:buClr>
              <a:buSzPts val="1800"/>
              <a:buChar char="●"/>
            </a:pPr>
            <a:r>
              <a:rPr lang="ja" sz="1800" b="1">
                <a:solidFill>
                  <a:srgbClr val="93C47D"/>
                </a:solidFill>
                <a:latin typeface="Yu Gothic" panose="020B0400000000000000" pitchFamily="34" charset="-128"/>
                <a:ea typeface="Yu Gothic" panose="020B0400000000000000" pitchFamily="34" charset="-128"/>
              </a:rPr>
              <a:t>回答は</a:t>
            </a:r>
            <a:r>
              <a:rPr lang="ja" sz="1800" b="1">
                <a:solidFill>
                  <a:srgbClr val="E06666"/>
                </a:solidFill>
                <a:latin typeface="Yu Gothic" panose="020B0400000000000000" pitchFamily="34" charset="-128"/>
                <a:ea typeface="Yu Gothic" panose="020B0400000000000000" pitchFamily="34" charset="-128"/>
              </a:rPr>
              <a:t>代表者★１名</a:t>
            </a:r>
            <a:r>
              <a:rPr lang="ja" sz="1800" b="1">
                <a:solidFill>
                  <a:srgbClr val="93C47D"/>
                </a:solidFill>
                <a:latin typeface="Yu Gothic" panose="020B0400000000000000" pitchFamily="34" charset="-128"/>
                <a:ea typeface="Yu Gothic" panose="020B0400000000000000" pitchFamily="34" charset="-128"/>
              </a:rPr>
              <a:t>がお願いします！ </a:t>
            </a:r>
            <a:endParaRPr sz="1800" b="1">
              <a:solidFill>
                <a:srgbClr val="93C47D"/>
              </a:solidFill>
              <a:latin typeface="Yu Gothic" panose="020B0400000000000000" pitchFamily="34" charset="-128"/>
              <a:ea typeface="Yu Gothic" panose="020B0400000000000000" pitchFamily="34" charset="-128"/>
            </a:endParaRPr>
          </a:p>
        </p:txBody>
      </p:sp>
      <p:sp>
        <p:nvSpPr>
          <p:cNvPr id="96" name="Google Shape;96;p18"/>
          <p:cNvSpPr txBox="1"/>
          <p:nvPr/>
        </p:nvSpPr>
        <p:spPr>
          <a:xfrm>
            <a:off x="6236825" y="596226"/>
            <a:ext cx="1290600" cy="4617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1800" b="1">
                <a:solidFill>
                  <a:schemeClr val="dk2"/>
                </a:solidFill>
                <a:latin typeface="Yu Gothic" panose="020B0400000000000000" pitchFamily="34" charset="-128"/>
                <a:ea typeface="Yu Gothic" panose="020B0400000000000000" pitchFamily="34" charset="-128"/>
              </a:rPr>
              <a:t>黒板</a:t>
            </a:r>
            <a:endParaRPr sz="1800" b="1">
              <a:solidFill>
                <a:schemeClr val="dk2"/>
              </a:solidFill>
              <a:latin typeface="Yu Gothic" panose="020B0400000000000000" pitchFamily="34" charset="-128"/>
              <a:ea typeface="Yu Gothic" panose="020B0400000000000000" pitchFamily="34" charset="-128"/>
            </a:endParaRPr>
          </a:p>
        </p:txBody>
      </p:sp>
      <p:grpSp>
        <p:nvGrpSpPr>
          <p:cNvPr id="97" name="Google Shape;97;p18"/>
          <p:cNvGrpSpPr/>
          <p:nvPr/>
        </p:nvGrpSpPr>
        <p:grpSpPr>
          <a:xfrm>
            <a:off x="5923617" y="1227889"/>
            <a:ext cx="834265" cy="1179954"/>
            <a:chOff x="218838" y="1547638"/>
            <a:chExt cx="334925" cy="473725"/>
          </a:xfrm>
        </p:grpSpPr>
        <p:sp>
          <p:nvSpPr>
            <p:cNvPr id="98" name="Google Shape;98;p18"/>
            <p:cNvSpPr/>
            <p:nvPr/>
          </p:nvSpPr>
          <p:spPr>
            <a:xfrm>
              <a:off x="218850" y="1547638"/>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99" name="Google Shape;99;p18"/>
            <p:cNvSpPr/>
            <p:nvPr/>
          </p:nvSpPr>
          <p:spPr>
            <a:xfrm>
              <a:off x="404963" y="1547638"/>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00" name="Google Shape;100;p18"/>
            <p:cNvSpPr/>
            <p:nvPr/>
          </p:nvSpPr>
          <p:spPr>
            <a:xfrm>
              <a:off x="218838" y="1797863"/>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01" name="Google Shape;101;p18"/>
            <p:cNvSpPr/>
            <p:nvPr/>
          </p:nvSpPr>
          <p:spPr>
            <a:xfrm>
              <a:off x="404963" y="1797863"/>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02" name="Google Shape;102;p18"/>
            <p:cNvSpPr/>
            <p:nvPr/>
          </p:nvSpPr>
          <p:spPr>
            <a:xfrm>
              <a:off x="236244" y="1605239"/>
              <a:ext cx="114000" cy="108300"/>
            </a:xfrm>
            <a:prstGeom prst="star5">
              <a:avLst>
                <a:gd name="adj" fmla="val 19098"/>
                <a:gd name="hf" fmla="val 105146"/>
                <a:gd name="vf" fmla="val 110557"/>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latin typeface="Yu Gothic" panose="020B0400000000000000" pitchFamily="34" charset="-128"/>
                  <a:ea typeface="Yu Gothic" panose="020B0400000000000000" pitchFamily="34" charset="-128"/>
                </a:rPr>
                <a:t>　　　　　</a:t>
              </a:r>
              <a:endParaRPr b="1">
                <a:latin typeface="Yu Gothic" panose="020B0400000000000000" pitchFamily="34" charset="-128"/>
                <a:ea typeface="Yu Gothic" panose="020B0400000000000000" pitchFamily="34" charset="-128"/>
              </a:endParaRPr>
            </a:p>
          </p:txBody>
        </p:sp>
      </p:grpSp>
      <p:sp>
        <p:nvSpPr>
          <p:cNvPr id="103" name="Google Shape;103;p18"/>
          <p:cNvSpPr txBox="1"/>
          <p:nvPr/>
        </p:nvSpPr>
        <p:spPr>
          <a:xfrm>
            <a:off x="593250" y="1344650"/>
            <a:ext cx="4161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オノマトペゲーム</a:t>
            </a:r>
            <a:endParaRPr sz="3600" b="1">
              <a:solidFill>
                <a:schemeClr val="lt1"/>
              </a:solidFill>
              <a:latin typeface="Yu Gothic" panose="020B0400000000000000" pitchFamily="34" charset="-128"/>
              <a:ea typeface="Yu Gothic" panose="020B0400000000000000" pitchFamily="34" charset="-128"/>
            </a:endParaRPr>
          </a:p>
        </p:txBody>
      </p:sp>
      <p:cxnSp>
        <p:nvCxnSpPr>
          <p:cNvPr id="104" name="Google Shape;104;p18"/>
          <p:cNvCxnSpPr/>
          <p:nvPr/>
        </p:nvCxnSpPr>
        <p:spPr>
          <a:xfrm>
            <a:off x="669875" y="2183350"/>
            <a:ext cx="3958500" cy="0"/>
          </a:xfrm>
          <a:prstGeom prst="straightConnector1">
            <a:avLst/>
          </a:prstGeom>
          <a:noFill/>
          <a:ln w="38100" cap="flat" cmpd="sng">
            <a:solidFill>
              <a:schemeClr val="lt1"/>
            </a:solidFill>
            <a:prstDash val="solid"/>
            <a:round/>
            <a:headEnd type="none" w="med" len="med"/>
            <a:tailEnd type="none" w="med" len="med"/>
          </a:ln>
        </p:spPr>
      </p:cxnSp>
      <p:grpSp>
        <p:nvGrpSpPr>
          <p:cNvPr id="105" name="Google Shape;105;p18"/>
          <p:cNvGrpSpPr/>
          <p:nvPr/>
        </p:nvGrpSpPr>
        <p:grpSpPr>
          <a:xfrm>
            <a:off x="7006367" y="1227889"/>
            <a:ext cx="834265" cy="1179954"/>
            <a:chOff x="218838" y="1547638"/>
            <a:chExt cx="334925" cy="473725"/>
          </a:xfrm>
        </p:grpSpPr>
        <p:sp>
          <p:nvSpPr>
            <p:cNvPr id="106" name="Google Shape;106;p18"/>
            <p:cNvSpPr/>
            <p:nvPr/>
          </p:nvSpPr>
          <p:spPr>
            <a:xfrm>
              <a:off x="218850" y="1547638"/>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07" name="Google Shape;107;p18"/>
            <p:cNvSpPr/>
            <p:nvPr/>
          </p:nvSpPr>
          <p:spPr>
            <a:xfrm>
              <a:off x="404963" y="1547638"/>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08" name="Google Shape;108;p18"/>
            <p:cNvSpPr/>
            <p:nvPr/>
          </p:nvSpPr>
          <p:spPr>
            <a:xfrm>
              <a:off x="218838" y="1797863"/>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09" name="Google Shape;109;p18"/>
            <p:cNvSpPr/>
            <p:nvPr/>
          </p:nvSpPr>
          <p:spPr>
            <a:xfrm>
              <a:off x="404963" y="1797863"/>
              <a:ext cx="148800" cy="22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10" name="Google Shape;110;p18"/>
            <p:cNvSpPr/>
            <p:nvPr/>
          </p:nvSpPr>
          <p:spPr>
            <a:xfrm>
              <a:off x="236244" y="1605239"/>
              <a:ext cx="114000" cy="108300"/>
            </a:xfrm>
            <a:prstGeom prst="star5">
              <a:avLst>
                <a:gd name="adj" fmla="val 19098"/>
                <a:gd name="hf" fmla="val 105146"/>
                <a:gd name="vf" fmla="val 110557"/>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b="1">
                  <a:latin typeface="Yu Gothic" panose="020B0400000000000000" pitchFamily="34" charset="-128"/>
                  <a:ea typeface="Yu Gothic" panose="020B0400000000000000" pitchFamily="34" charset="-128"/>
                </a:rPr>
                <a:t>　　　　　</a:t>
              </a:r>
              <a:endParaRPr b="1">
                <a:latin typeface="Yu Gothic" panose="020B0400000000000000" pitchFamily="34" charset="-128"/>
                <a:ea typeface="Yu Gothic" panose="020B0400000000000000" pitchFamily="34"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14"/>
        <p:cNvGrpSpPr/>
        <p:nvPr/>
      </p:nvGrpSpPr>
      <p:grpSpPr>
        <a:xfrm>
          <a:off x="0" y="0"/>
          <a:ext cx="0" cy="0"/>
          <a:chOff x="0" y="0"/>
          <a:chExt cx="0" cy="0"/>
        </a:xfrm>
      </p:grpSpPr>
      <p:sp>
        <p:nvSpPr>
          <p:cNvPr id="115" name="Google Shape;115;p19"/>
          <p:cNvSpPr txBox="1"/>
          <p:nvPr/>
        </p:nvSpPr>
        <p:spPr>
          <a:xfrm>
            <a:off x="2491350" y="1806450"/>
            <a:ext cx="416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第１問</a:t>
            </a:r>
            <a:endParaRPr sz="3600" b="1">
              <a:solidFill>
                <a:schemeClr val="lt1"/>
              </a:solidFill>
              <a:latin typeface="Yu Gothic" panose="020B0400000000000000" pitchFamily="34" charset="-128"/>
              <a:ea typeface="Yu Gothic" panose="020B0400000000000000" pitchFamily="34" charset="-128"/>
            </a:endParaRPr>
          </a:p>
        </p:txBody>
      </p:sp>
      <p:cxnSp>
        <p:nvCxnSpPr>
          <p:cNvPr id="116" name="Google Shape;116;p19"/>
          <p:cNvCxnSpPr/>
          <p:nvPr/>
        </p:nvCxnSpPr>
        <p:spPr>
          <a:xfrm>
            <a:off x="2567975" y="2645150"/>
            <a:ext cx="3958500" cy="0"/>
          </a:xfrm>
          <a:prstGeom prst="straightConnector1">
            <a:avLst/>
          </a:prstGeom>
          <a:noFill/>
          <a:ln w="38100" cap="flat" cmpd="sng">
            <a:solidFill>
              <a:schemeClr val="lt1"/>
            </a:solidFill>
            <a:prstDash val="solid"/>
            <a:round/>
            <a:headEnd type="none" w="med" len="med"/>
            <a:tailEnd type="none" w="med" len="med"/>
          </a:ln>
        </p:spPr>
      </p:cxnSp>
      <p:sp>
        <p:nvSpPr>
          <p:cNvPr id="117" name="Google Shape;117;p19"/>
          <p:cNvSpPr/>
          <p:nvPr/>
        </p:nvSpPr>
        <p:spPr>
          <a:xfrm>
            <a:off x="4327300" y="2824950"/>
            <a:ext cx="494700" cy="470100"/>
          </a:xfrm>
          <a:prstGeom prst="star5">
            <a:avLst>
              <a:gd name="adj" fmla="val 19098"/>
              <a:gd name="hf" fmla="val 105146"/>
              <a:gd name="vf" fmla="val 110557"/>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18" name="Google Shape;118;p19"/>
          <p:cNvSpPr/>
          <p:nvPr/>
        </p:nvSpPr>
        <p:spPr>
          <a:xfrm>
            <a:off x="4999325" y="2824950"/>
            <a:ext cx="494700" cy="470100"/>
          </a:xfrm>
          <a:prstGeom prst="star5">
            <a:avLst>
              <a:gd name="adj" fmla="val 19098"/>
              <a:gd name="hf" fmla="val 105146"/>
              <a:gd name="vf" fmla="val 110557"/>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19" name="Google Shape;119;p19"/>
          <p:cNvSpPr/>
          <p:nvPr/>
        </p:nvSpPr>
        <p:spPr>
          <a:xfrm>
            <a:off x="5671350" y="2824950"/>
            <a:ext cx="494700" cy="470100"/>
          </a:xfrm>
          <a:prstGeom prst="star5">
            <a:avLst>
              <a:gd name="adj" fmla="val 19098"/>
              <a:gd name="hf" fmla="val 105146"/>
              <a:gd name="vf" fmla="val 110557"/>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20" name="Google Shape;120;p19"/>
          <p:cNvSpPr txBox="1"/>
          <p:nvPr/>
        </p:nvSpPr>
        <p:spPr>
          <a:xfrm>
            <a:off x="2928400" y="2824950"/>
            <a:ext cx="139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b="1">
                <a:solidFill>
                  <a:schemeClr val="lt1"/>
                </a:solidFill>
                <a:latin typeface="Yu Gothic" panose="020B0400000000000000" pitchFamily="34" charset="-128"/>
                <a:ea typeface="Yu Gothic" panose="020B0400000000000000" pitchFamily="34" charset="-128"/>
              </a:rPr>
              <a:t>難易度</a:t>
            </a:r>
            <a:endParaRPr sz="24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4"/>
        <p:cNvGrpSpPr/>
        <p:nvPr/>
      </p:nvGrpSpPr>
      <p:grpSpPr>
        <a:xfrm>
          <a:off x="0" y="0"/>
          <a:ext cx="0" cy="0"/>
          <a:chOff x="0" y="0"/>
          <a:chExt cx="0" cy="0"/>
        </a:xfrm>
      </p:grpSpPr>
      <p:sp>
        <p:nvSpPr>
          <p:cNvPr id="125" name="Google Shape;125;p20"/>
          <p:cNvSpPr txBox="1"/>
          <p:nvPr/>
        </p:nvSpPr>
        <p:spPr>
          <a:xfrm>
            <a:off x="2491350" y="440000"/>
            <a:ext cx="4161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800" b="1">
                <a:solidFill>
                  <a:schemeClr val="lt1"/>
                </a:solidFill>
                <a:latin typeface="Yu Gothic" panose="020B0400000000000000" pitchFamily="34" charset="-128"/>
                <a:ea typeface="Yu Gothic" panose="020B0400000000000000" pitchFamily="34" charset="-128"/>
              </a:rPr>
              <a:t>第１問</a:t>
            </a:r>
            <a:endParaRPr sz="1800" b="1">
              <a:solidFill>
                <a:schemeClr val="lt1"/>
              </a:solidFill>
              <a:latin typeface="Yu Gothic" panose="020B0400000000000000" pitchFamily="34" charset="-128"/>
              <a:ea typeface="Yu Gothic" panose="020B0400000000000000" pitchFamily="34" charset="-128"/>
            </a:endParaRPr>
          </a:p>
        </p:txBody>
      </p:sp>
      <p:cxnSp>
        <p:nvCxnSpPr>
          <p:cNvPr id="126" name="Google Shape;126;p20"/>
          <p:cNvCxnSpPr/>
          <p:nvPr/>
        </p:nvCxnSpPr>
        <p:spPr>
          <a:xfrm>
            <a:off x="3404250" y="994100"/>
            <a:ext cx="2335500" cy="0"/>
          </a:xfrm>
          <a:prstGeom prst="straightConnector1">
            <a:avLst/>
          </a:prstGeom>
          <a:noFill/>
          <a:ln w="38100" cap="flat" cmpd="sng">
            <a:solidFill>
              <a:schemeClr val="lt1"/>
            </a:solidFill>
            <a:prstDash val="solid"/>
            <a:round/>
            <a:headEnd type="none" w="med" len="med"/>
            <a:tailEnd type="none" w="med" len="med"/>
          </a:ln>
        </p:spPr>
      </p:cxnSp>
      <p:sp>
        <p:nvSpPr>
          <p:cNvPr id="127" name="Google Shape;127;p20"/>
          <p:cNvSpPr txBox="1"/>
          <p:nvPr/>
        </p:nvSpPr>
        <p:spPr>
          <a:xfrm>
            <a:off x="2491350" y="2308550"/>
            <a:ext cx="416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電車</a:t>
            </a:r>
            <a:endParaRPr sz="36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31"/>
        <p:cNvGrpSpPr/>
        <p:nvPr/>
      </p:nvGrpSpPr>
      <p:grpSpPr>
        <a:xfrm>
          <a:off x="0" y="0"/>
          <a:ext cx="0" cy="0"/>
          <a:chOff x="0" y="0"/>
          <a:chExt cx="0" cy="0"/>
        </a:xfrm>
      </p:grpSpPr>
      <p:sp>
        <p:nvSpPr>
          <p:cNvPr id="132" name="Google Shape;132;p21"/>
          <p:cNvSpPr txBox="1"/>
          <p:nvPr/>
        </p:nvSpPr>
        <p:spPr>
          <a:xfrm>
            <a:off x="2491350" y="1806450"/>
            <a:ext cx="416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lt1"/>
                </a:solidFill>
                <a:latin typeface="Yu Gothic" panose="020B0400000000000000" pitchFamily="34" charset="-128"/>
                <a:ea typeface="Yu Gothic" panose="020B0400000000000000" pitchFamily="34" charset="-128"/>
              </a:rPr>
              <a:t>第２問</a:t>
            </a:r>
            <a:endParaRPr sz="3600" b="1">
              <a:solidFill>
                <a:schemeClr val="lt1"/>
              </a:solidFill>
              <a:latin typeface="Yu Gothic" panose="020B0400000000000000" pitchFamily="34" charset="-128"/>
              <a:ea typeface="Yu Gothic" panose="020B0400000000000000" pitchFamily="34" charset="-128"/>
            </a:endParaRPr>
          </a:p>
        </p:txBody>
      </p:sp>
      <p:cxnSp>
        <p:nvCxnSpPr>
          <p:cNvPr id="133" name="Google Shape;133;p21"/>
          <p:cNvCxnSpPr/>
          <p:nvPr/>
        </p:nvCxnSpPr>
        <p:spPr>
          <a:xfrm>
            <a:off x="2567975" y="2645150"/>
            <a:ext cx="3958500" cy="0"/>
          </a:xfrm>
          <a:prstGeom prst="straightConnector1">
            <a:avLst/>
          </a:prstGeom>
          <a:noFill/>
          <a:ln w="38100" cap="flat" cmpd="sng">
            <a:solidFill>
              <a:schemeClr val="lt1"/>
            </a:solidFill>
            <a:prstDash val="solid"/>
            <a:round/>
            <a:headEnd type="none" w="med" len="med"/>
            <a:tailEnd type="none" w="med" len="med"/>
          </a:ln>
        </p:spPr>
      </p:cxnSp>
      <p:sp>
        <p:nvSpPr>
          <p:cNvPr id="134" name="Google Shape;134;p21"/>
          <p:cNvSpPr/>
          <p:nvPr/>
        </p:nvSpPr>
        <p:spPr>
          <a:xfrm>
            <a:off x="4327300" y="2824950"/>
            <a:ext cx="494700" cy="470100"/>
          </a:xfrm>
          <a:prstGeom prst="star5">
            <a:avLst>
              <a:gd name="adj" fmla="val 19098"/>
              <a:gd name="hf" fmla="val 105146"/>
              <a:gd name="vf" fmla="val 110557"/>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35" name="Google Shape;135;p21"/>
          <p:cNvSpPr/>
          <p:nvPr/>
        </p:nvSpPr>
        <p:spPr>
          <a:xfrm>
            <a:off x="4999325" y="2824950"/>
            <a:ext cx="494700" cy="470100"/>
          </a:xfrm>
          <a:prstGeom prst="star5">
            <a:avLst>
              <a:gd name="adj" fmla="val 19098"/>
              <a:gd name="hf" fmla="val 105146"/>
              <a:gd name="vf" fmla="val 110557"/>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36" name="Google Shape;136;p21"/>
          <p:cNvSpPr/>
          <p:nvPr/>
        </p:nvSpPr>
        <p:spPr>
          <a:xfrm>
            <a:off x="5671350" y="2824950"/>
            <a:ext cx="494700" cy="470100"/>
          </a:xfrm>
          <a:prstGeom prst="star5">
            <a:avLst>
              <a:gd name="adj" fmla="val 19098"/>
              <a:gd name="hf" fmla="val 105146"/>
              <a:gd name="vf" fmla="val 110557"/>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Yu Gothic" panose="020B0400000000000000" pitchFamily="34" charset="-128"/>
              <a:ea typeface="Yu Gothic" panose="020B0400000000000000" pitchFamily="34" charset="-128"/>
            </a:endParaRPr>
          </a:p>
        </p:txBody>
      </p:sp>
      <p:sp>
        <p:nvSpPr>
          <p:cNvPr id="137" name="Google Shape;137;p21"/>
          <p:cNvSpPr txBox="1"/>
          <p:nvPr/>
        </p:nvSpPr>
        <p:spPr>
          <a:xfrm>
            <a:off x="2928400" y="2824950"/>
            <a:ext cx="1398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b="1">
                <a:solidFill>
                  <a:schemeClr val="lt1"/>
                </a:solidFill>
                <a:latin typeface="Yu Gothic" panose="020B0400000000000000" pitchFamily="34" charset="-128"/>
                <a:ea typeface="Yu Gothic" panose="020B0400000000000000" pitchFamily="34" charset="-128"/>
              </a:rPr>
              <a:t>難易度</a:t>
            </a:r>
            <a:endParaRPr sz="2400" b="1">
              <a:solidFill>
                <a:schemeClr val="lt1"/>
              </a:solidFill>
              <a:latin typeface="Yu Gothic" panose="020B0400000000000000" pitchFamily="34" charset="-128"/>
              <a:ea typeface="Yu Gothic" panose="020B0400000000000000" pitchFamily="34"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2247</Words>
  <Application>Microsoft Macintosh PowerPoint</Application>
  <PresentationFormat>On-screen Show (16:9)</PresentationFormat>
  <Paragraphs>271</Paragraphs>
  <Slides>30</Slides>
  <Notes>30</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Zen Kaku Gothic New</vt:lpstr>
      <vt:lpstr>Yu Gothic</vt:lpstr>
      <vt:lpstr>Arial</vt:lpstr>
      <vt:lpstr>Klee One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Tetta Ueyama</cp:lastModifiedBy>
  <cp:revision>4</cp:revision>
  <dcterms:modified xsi:type="dcterms:W3CDTF">2024-01-09T13:06:42Z</dcterms:modified>
</cp:coreProperties>
</file>